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sldIdLst>
    <p:sldId id="256" r:id="rId2"/>
    <p:sldId id="281" r:id="rId3"/>
    <p:sldId id="257" r:id="rId4"/>
    <p:sldId id="282" r:id="rId5"/>
    <p:sldId id="259" r:id="rId6"/>
    <p:sldId id="260" r:id="rId7"/>
    <p:sldId id="261" r:id="rId8"/>
    <p:sldId id="283" r:id="rId9"/>
    <p:sldId id="262" r:id="rId10"/>
    <p:sldId id="263" r:id="rId11"/>
    <p:sldId id="266" r:id="rId12"/>
    <p:sldId id="284" r:id="rId13"/>
    <p:sldId id="267" r:id="rId14"/>
    <p:sldId id="285" r:id="rId15"/>
    <p:sldId id="270" r:id="rId16"/>
    <p:sldId id="271" r:id="rId17"/>
    <p:sldId id="272" r:id="rId18"/>
    <p:sldId id="273" r:id="rId19"/>
    <p:sldId id="274" r:id="rId20"/>
    <p:sldId id="275" r:id="rId21"/>
    <p:sldId id="276" r:id="rId22"/>
    <p:sldId id="277" r:id="rId23"/>
    <p:sldId id="278" r:id="rId24"/>
    <p:sldId id="279" r:id="rId25"/>
    <p:sldId id="280" r:id="rId26"/>
    <p:sldId id="286" r:id="rId2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0E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81" autoAdjust="0"/>
    <p:restoredTop sz="83742" autoAdjust="0"/>
  </p:normalViewPr>
  <p:slideViewPr>
    <p:cSldViewPr snapToGrid="0" showGuides="1">
      <p:cViewPr varScale="1">
        <p:scale>
          <a:sx n="131" d="100"/>
          <a:sy n="131" d="100"/>
        </p:scale>
        <p:origin x="92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56D3A-C059-485B-8D51-57FC083B9923}" type="datetimeFigureOut">
              <a:rPr lang="zh-CN" altLang="en-US" smtClean="0"/>
              <a:t>2026/6/24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50396A-FAD8-45C2-A078-D6D856D49756}" type="slidenum">
              <a:rPr lang="zh-CN" altLang="en-US" smtClean="0"/>
              <a:t>‹#›</a:t>
            </a:fld>
            <a:endParaRPr lang="zh-CN" altLang="en-US"/>
          </a:p>
        </p:txBody>
      </p:sp>
    </p:spTree>
    <p:extLst>
      <p:ext uri="{BB962C8B-B14F-4D97-AF65-F5344CB8AC3E}">
        <p14:creationId xmlns:p14="http://schemas.microsoft.com/office/powerpoint/2010/main" val="4112954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Hi everyone, my name is Yiling. Today I’m happy to present PARS: optimizing high-dimensional vector search with dimensional reduction and RT Core.</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The authors are from Shandong University.</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1</a:t>
            </a:fld>
            <a:endParaRPr lang="zh-CN" altLang="en-US"/>
          </a:p>
        </p:txBody>
      </p:sp>
    </p:spTree>
    <p:extLst>
      <p:ext uri="{BB962C8B-B14F-4D97-AF65-F5344CB8AC3E}">
        <p14:creationId xmlns:p14="http://schemas.microsoft.com/office/powerpoint/2010/main" val="2350263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In graph-based search, a good entry point can help the search converge faster. It can also reduce the chance of getting stuck in a local optimum.</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So, what if we use the top three PCA dimensions to choose this entry point?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In our preliminary experiments, we compared two types of entry points. One was selected using the first three reduced dimensions. The other was randomly selected.</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The results show that the entry points from the first three dimensions are closer to the true nearest neighbors. They also need fewer hops to reach them.</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This shows that the first three dimensions are useful for entry point selection.</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10</a:t>
            </a:fld>
            <a:endParaRPr lang="zh-CN" altLang="en-US"/>
          </a:p>
        </p:txBody>
      </p:sp>
    </p:spTree>
    <p:extLst>
      <p:ext uri="{BB962C8B-B14F-4D97-AF65-F5344CB8AC3E}">
        <p14:creationId xmlns:p14="http://schemas.microsoft.com/office/powerpoint/2010/main" val="3894851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Nearest neighbor search in the reduced three-dimensional space can be treated as a ray-tracing problem. This allows us to use RT Cores to speed up the computation.</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RT Cores are dedicated hardware units on GPUs. They are designed for ray tracing.</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They speed up ray-tracing operations and build BVH indexes for the scene. This reduces unnecessary intersection tests. RT Core can also perform intersection testing directly in hardware.</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11</a:t>
            </a:fld>
            <a:endParaRPr lang="zh-CN" altLang="en-US"/>
          </a:p>
        </p:txBody>
      </p:sp>
    </p:spTree>
    <p:extLst>
      <p:ext uri="{BB962C8B-B14F-4D97-AF65-F5344CB8AC3E}">
        <p14:creationId xmlns:p14="http://schemas.microsoft.com/office/powerpoint/2010/main" val="108094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024F4-5D7F-A6F5-AA87-A8A5F214ABA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AA03A60-C27C-2846-944E-AB9485B940A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B7ED767-C578-F7A4-8453-256B1C2BE2BE}"/>
              </a:ext>
            </a:extLst>
          </p:cNvPr>
          <p:cNvSpPr>
            <a:spLocks noGrp="1"/>
          </p:cNvSpPr>
          <p:nvPr>
            <p:ph type="body" idx="1"/>
          </p:nvPr>
        </p:nvSpPr>
        <p:spPr/>
        <p:txBody>
          <a:bodyPr/>
          <a:lstStyle/>
          <a:p>
            <a:r>
              <a:rPr lang="en-US" altLang="zh-CN" sz="1200" kern="1200" dirty="0">
                <a:solidFill>
                  <a:schemeClr val="tx1"/>
                </a:solidFill>
                <a:effectLst/>
                <a:latin typeface="+mn-lt"/>
                <a:ea typeface="+mn-ea"/>
                <a:cs typeface="+mn-cs"/>
              </a:rPr>
              <a:t>- An existing method, RTNN, models each point as a sphere. It emits a very short ray from the query point. Then it uses RT Cores to find the spheres that are intersected.</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But for large-scale datasets, this creates a very large BVH structure. It also uses a lot of memory.</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3C24AA89-7691-09D2-E5FD-5610241A49D1}"/>
              </a:ext>
            </a:extLst>
          </p:cNvPr>
          <p:cNvSpPr>
            <a:spLocks noGrp="1"/>
          </p:cNvSpPr>
          <p:nvPr>
            <p:ph type="sldNum" sz="quarter" idx="5"/>
          </p:nvPr>
        </p:nvSpPr>
        <p:spPr/>
        <p:txBody>
          <a:bodyPr/>
          <a:lstStyle/>
          <a:p>
            <a:fld id="{4450396A-FAD8-45C2-A078-D6D856D49756}" type="slidenum">
              <a:rPr lang="zh-CN" altLang="en-US" smtClean="0"/>
              <a:t>12</a:t>
            </a:fld>
            <a:endParaRPr lang="zh-CN" altLang="en-US"/>
          </a:p>
        </p:txBody>
      </p:sp>
    </p:spTree>
    <p:extLst>
      <p:ext uri="{BB962C8B-B14F-4D97-AF65-F5344CB8AC3E}">
        <p14:creationId xmlns:p14="http://schemas.microsoft.com/office/powerpoint/2010/main" val="2719537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To solve this problem, we propose a new modeling approach. First, we partition the dataset into several regions. Then we build an AABB for each partition.</a:t>
            </a:r>
            <a:br>
              <a:rPr lang="en-US" altLang="zh-CN" sz="1200" kern="1200" dirty="0">
                <a:solidFill>
                  <a:schemeClr val="tx1"/>
                </a:solidFill>
                <a:effectLst/>
                <a:latin typeface="+mn-lt"/>
                <a:ea typeface="+mn-ea"/>
                <a:cs typeface="+mn-cs"/>
              </a:rPr>
            </a:br>
            <a:br>
              <a:rPr lang="en-US" altLang="zh-CN" sz="1200" kern="1200" dirty="0">
                <a:solidFill>
                  <a:schemeClr val="tx1"/>
                </a:solidFill>
                <a:effectLst/>
                <a:latin typeface="+mn-lt"/>
                <a:ea typeface="+mn-ea"/>
                <a:cs typeface="+mn-cs"/>
              </a:rPr>
            </a:br>
            <a:br>
              <a:rPr lang="en-US" altLang="zh-CN" sz="1200" kern="1200" dirty="0">
                <a:solidFill>
                  <a:schemeClr val="tx1"/>
                </a:solidFill>
                <a:effectLst/>
                <a:latin typeface="+mn-lt"/>
                <a:ea typeface="+mn-ea"/>
                <a:cs typeface="+mn-cs"/>
              </a:rPr>
            </a:br>
            <a:r>
              <a:rPr lang="en-US" altLang="zh-CN" sz="1200" i="1" kern="1200" dirty="0">
                <a:solidFill>
                  <a:srgbClr val="FF0000"/>
                </a:solidFill>
                <a:effectLst/>
                <a:latin typeface="+mn-lt"/>
                <a:ea typeface="+mn-ea"/>
                <a:cs typeface="+mn-cs"/>
              </a:rPr>
              <a:t>This is because the RT Core hardware supports AABB, spheres, and triangles as primitives. Moreover, in order to ensure that the divided areas cover all the points in the scene and minimize the overlap between the areas, we chose to use rectangles, which are also AABBs, as the primitives.</a:t>
            </a:r>
            <a:endParaRPr lang="zh-CN" altLang="zh-CN" sz="1200" i="1" kern="1200" dirty="0">
              <a:solidFill>
                <a:srgbClr val="FF0000"/>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13</a:t>
            </a:fld>
            <a:endParaRPr lang="zh-CN" altLang="en-US"/>
          </a:p>
        </p:txBody>
      </p:sp>
    </p:spTree>
    <p:extLst>
      <p:ext uri="{BB962C8B-B14F-4D97-AF65-F5344CB8AC3E}">
        <p14:creationId xmlns:p14="http://schemas.microsoft.com/office/powerpoint/2010/main" val="2360782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We recursively [click] partition the space along the longest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axis until each partition contains only a few points [click].</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An AABB is then built for each partition.</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During search, [click] we find the closest AABB. Then we use the points inside it as graph entry points.</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14</a:t>
            </a:fld>
            <a:endParaRPr lang="zh-CN" altLang="en-US"/>
          </a:p>
        </p:txBody>
      </p:sp>
    </p:spTree>
    <p:extLst>
      <p:ext uri="{BB962C8B-B14F-4D97-AF65-F5344CB8AC3E}">
        <p14:creationId xmlns:p14="http://schemas.microsoft.com/office/powerpoint/2010/main" val="1398165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In our approach, all data points are represented in a lower-dimensional space. But dimensionality reduction always loses some information.</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Graph search with these reduced representations is very efficient when the search is moving toward the target region. But when the search gets close to the query point, we need more precise coordinate information.</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So when higher accuracy is required, we need further optimization.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The question is: how can we handle the loss of precision?</a:t>
                </a:r>
                <a:endParaRPr lang="zh-CN" altLang="zh-CN" sz="1200" kern="1200" dirty="0">
                  <a:solidFill>
                    <a:schemeClr val="tx1"/>
                  </a:solidFill>
                  <a:effectLst/>
                  <a:latin typeface="+mn-lt"/>
                  <a:ea typeface="+mn-ea"/>
                  <a:cs typeface="+mn-cs"/>
                </a:endParaRPr>
              </a:p>
            </p:txBody>
          </p:sp>
        </mc:Choice>
        <mc:Fallback xmlns="">
          <p:sp>
            <p:nvSpPr>
              <p:cNvPr id="3" name="备注占位符 2"/>
              <p:cNvSpPr>
                <a:spLocks noGrp="1"/>
              </p:cNvSpPr>
              <p:nvPr>
                <p:ph type="body" idx="1"/>
              </p:nvPr>
            </p:nvSpPr>
            <p:spPr/>
            <p:txBody>
              <a:bodyPr/>
              <a:lstStyle/>
              <a:p>
                <a:r>
                  <a:rPr lang="zh-CN" altLang="zh-CN" dirty="0"/>
                  <a:t>In our approach, all data points are represented in a lower-dimensional space; however, dimensionality reduction inevitably introduces a certain degree of information loss.</a:t>
                </a:r>
              </a:p>
              <a:p>
                <a:r>
                  <a:rPr lang="zh-CN" altLang="zh-CN" dirty="0"/>
                  <a:t>Performing graph search using these reduced representations is highly efficient when approaching the target region. However, once the search reaches the vicinity of the query point </a:t>
                </a:r>
                <a:r>
                  <a:rPr lang="zh-CN" altLang="en-US" sz="1200" i="0" kern="1200">
                    <a:solidFill>
                      <a:schemeClr val="tx1"/>
                    </a:solidFill>
                    <a:latin typeface="+mn-lt"/>
                    <a:ea typeface="+mn-ea"/>
                    <a:cs typeface="+mn-cs"/>
                  </a:rPr>
                  <a:t>𝑞</a:t>
                </a:r>
                <a:r>
                  <a:rPr lang="zh-CN" altLang="zh-CN" dirty="0"/>
                  <a:t>, more precise coordinate information is required.</a:t>
                </a:r>
              </a:p>
              <a:p>
                <a:r>
                  <a:rPr lang="zh-CN" altLang="zh-CN" dirty="0"/>
                  <a:t>Therefore, in scenarios with higher accuracy requirements, further optimization of the method is necessary.</a:t>
                </a:r>
                <a:r>
                  <a:rPr lang="en-US" altLang="zh-CN" dirty="0"/>
                  <a:t> But how to handle the loss of precision?</a:t>
                </a:r>
                <a:endParaRPr lang="zh-CN" altLang="zh-CN" dirty="0"/>
              </a:p>
            </p:txBody>
          </p:sp>
        </mc:Fallback>
      </mc:AlternateContent>
      <p:sp>
        <p:nvSpPr>
          <p:cNvPr id="4" name="灯片编号占位符 3"/>
          <p:cNvSpPr>
            <a:spLocks noGrp="1"/>
          </p:cNvSpPr>
          <p:nvPr>
            <p:ph type="sldNum" sz="quarter" idx="5"/>
          </p:nvPr>
        </p:nvSpPr>
        <p:spPr/>
        <p:txBody>
          <a:bodyPr/>
          <a:lstStyle/>
          <a:p>
            <a:fld id="{4450396A-FAD8-45C2-A078-D6D856D49756}" type="slidenum">
              <a:rPr lang="zh-CN" altLang="en-US" smtClean="0"/>
              <a:t>15</a:t>
            </a:fld>
            <a:endParaRPr lang="zh-CN" altLang="en-US"/>
          </a:p>
        </p:txBody>
      </p:sp>
    </p:spTree>
    <p:extLst>
      <p:ext uri="{BB962C8B-B14F-4D97-AF65-F5344CB8AC3E}">
        <p14:creationId xmlns:p14="http://schemas.microsoft.com/office/powerpoint/2010/main" val="15506821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5A52F-0DED-4DFD-8B0D-58F29FF494A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4609613-1F3F-AD98-9571-D861B1CE95A4}"/>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367A4E7-BBFF-59B2-D55E-116ED14CC06F}"/>
              </a:ext>
            </a:extLst>
          </p:cNvPr>
          <p:cNvSpPr>
            <a:spLocks noGrp="1"/>
          </p:cNvSpPr>
          <p:nvPr>
            <p:ph type="body" idx="1"/>
          </p:nvPr>
        </p:nvSpPr>
        <p:spPr/>
        <p:txBody>
          <a:bodyPr/>
          <a:lstStyle/>
          <a:p>
            <a:r>
              <a:rPr lang="en-US" altLang="zh-CN" sz="1200" kern="1200" dirty="0">
                <a:solidFill>
                  <a:schemeClr val="tx1"/>
                </a:solidFill>
                <a:effectLst/>
                <a:latin typeface="+mn-lt"/>
                <a:ea typeface="+mn-ea"/>
                <a:cs typeface="+mn-cs"/>
              </a:rPr>
              <a:t>- Based on these observations and related work, we propose a strategy that adaptively chooses how many dimensions to use for distance computation.</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For points far from the query, we only compute distances in the reduced space. This helps the search converge faster. For points close to the query, we use full-precision for distance calculation. This helps us decide whether they are true nearest neighbors of the query.</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To support this strategy, we design a buffer-based structure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The main idea is simple. We cache the original coordinates of nearby vectors in the GPU buffer. Then we compute exact distances for these buffered neighbors.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For the remaining data points, we still use approximate distance computation to keep the search efficient.</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D8B82761-B208-7008-5AB7-6FAA2416C07C}"/>
              </a:ext>
            </a:extLst>
          </p:cNvPr>
          <p:cNvSpPr>
            <a:spLocks noGrp="1"/>
          </p:cNvSpPr>
          <p:nvPr>
            <p:ph type="sldNum" sz="quarter" idx="5"/>
          </p:nvPr>
        </p:nvSpPr>
        <p:spPr/>
        <p:txBody>
          <a:bodyPr/>
          <a:lstStyle/>
          <a:p>
            <a:fld id="{4450396A-FAD8-45C2-A078-D6D856D49756}" type="slidenum">
              <a:rPr lang="zh-CN" altLang="en-US" smtClean="0"/>
              <a:t>16</a:t>
            </a:fld>
            <a:endParaRPr lang="zh-CN" altLang="en-US"/>
          </a:p>
        </p:txBody>
      </p:sp>
    </p:spTree>
    <p:extLst>
      <p:ext uri="{BB962C8B-B14F-4D97-AF65-F5344CB8AC3E}">
        <p14:creationId xmlns:p14="http://schemas.microsoft.com/office/powerpoint/2010/main" val="494650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4E0D-9242-B282-7B51-DEA1F2BAB9E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2C7F9BA-8059-C249-60C0-83D6D5F20D6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D3FA9400-897D-CD34-3569-5DE048F6FDF6}"/>
              </a:ext>
            </a:extLst>
          </p:cNvPr>
          <p:cNvSpPr>
            <a:spLocks noGrp="1"/>
          </p:cNvSpPr>
          <p:nvPr>
            <p:ph type="body" idx="1"/>
          </p:nvPr>
        </p:nvSpPr>
        <p:spPr/>
        <p:txBody>
          <a:bodyPr/>
          <a:lstStyle/>
          <a:p>
            <a:r>
              <a:rPr lang="en-US" altLang="zh-CN" sz="1200" kern="1200" dirty="0">
                <a:solidFill>
                  <a:schemeClr val="tx1"/>
                </a:solidFill>
                <a:effectLst/>
                <a:latin typeface="+mn-lt"/>
                <a:ea typeface="+mn-ea"/>
                <a:cs typeface="+mn-cs"/>
              </a:rPr>
              <a:t>- We use a clustering-based approach. Query points assigned to the same cluster are considered close in space. So we put them into the same batch.</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The data points in the corresponding cluster are treated as neighborhood points. Their original vectors are loaded into the buffer.</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To load data more efficiently, we further organize the points in each cluster into pages. A page is the minimum unit of data transfer.</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We also design a twin-buffer mechanism. It switches between two buffers, so computation and data movement can overlap as much as possible. This reduces the overall overhead.</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3FA65352-D198-44F5-D941-660BB3F45E21}"/>
              </a:ext>
            </a:extLst>
          </p:cNvPr>
          <p:cNvSpPr>
            <a:spLocks noGrp="1"/>
          </p:cNvSpPr>
          <p:nvPr>
            <p:ph type="sldNum" sz="quarter" idx="5"/>
          </p:nvPr>
        </p:nvSpPr>
        <p:spPr/>
        <p:txBody>
          <a:bodyPr/>
          <a:lstStyle/>
          <a:p>
            <a:fld id="{4450396A-FAD8-45C2-A078-D6D856D49756}" type="slidenum">
              <a:rPr lang="zh-CN" altLang="en-US" smtClean="0"/>
              <a:t>17</a:t>
            </a:fld>
            <a:endParaRPr lang="zh-CN" altLang="en-US"/>
          </a:p>
        </p:txBody>
      </p:sp>
    </p:spTree>
    <p:extLst>
      <p:ext uri="{BB962C8B-B14F-4D97-AF65-F5344CB8AC3E}">
        <p14:creationId xmlns:p14="http://schemas.microsoft.com/office/powerpoint/2010/main" val="2781493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The twin-buffer architecture has both CPU and GPU parts.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On the CPU side, we store the full-precision vectors of the whole dataset.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On the GPU side, we allocate two buffers. Each buffer has a mapping table and a cache region. When pages are loaded into the GPU, old pages are evicted using the LRU policy.</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During execution, batches are processed alternately using the two buffers.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The first batch loads data into Buffer A.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After the loading is done, Buffer A computes the first batch. At the same time, Buffer B starts loading data for the second batch.</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After Buffer B finishes loading, it is used for computation. Meanwhile, Buffer A loads data for the third batch.</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This alternating process continues.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In this way, computation can overlap with data transfer latency.</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18</a:t>
            </a:fld>
            <a:endParaRPr lang="zh-CN" altLang="en-US"/>
          </a:p>
        </p:txBody>
      </p:sp>
    </p:spTree>
    <p:extLst>
      <p:ext uri="{BB962C8B-B14F-4D97-AF65-F5344CB8AC3E}">
        <p14:creationId xmlns:p14="http://schemas.microsoft.com/office/powerpoint/2010/main" val="40459693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In our experiments, we evaluate the proposed method on datasets with different sizes and distributions.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The baselines include CAGRA, GGNN, GANNS, </a:t>
            </a:r>
            <a:r>
              <a:rPr lang="en-US" altLang="zh-CN" sz="1200" kern="1200" dirty="0" err="1">
                <a:solidFill>
                  <a:schemeClr val="tx1"/>
                </a:solidFill>
                <a:effectLst/>
                <a:latin typeface="+mn-lt"/>
                <a:ea typeface="+mn-ea"/>
                <a:cs typeface="+mn-cs"/>
              </a:rPr>
              <a:t>DiskANN</a:t>
            </a:r>
            <a:r>
              <a:rPr lang="en-US" altLang="zh-CN" sz="1200" kern="1200" dirty="0">
                <a:solidFill>
                  <a:schemeClr val="tx1"/>
                </a:solidFill>
                <a:effectLst/>
                <a:latin typeface="+mn-lt"/>
                <a:ea typeface="+mn-ea"/>
                <a:cs typeface="+mn-cs"/>
              </a:rPr>
              <a:t>, DDC, and IVFPQ.</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In addition, we design several variants of PARS.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 The full PARS model includes both dimensionality reduction and the entry-point selection strategy.</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 PARS-Base uses only dimensionality reduction. CAGRA+RT adds our entry-point selection strategy to the CAGRA framework.</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We also analyze PARS from several aspects: the QPS-recall trade-off, performance on large-scale datasets, GPU memory use, runtime breakdown, and the twin-buffer mechanism.</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19</a:t>
            </a:fld>
            <a:endParaRPr lang="zh-CN" altLang="en-US"/>
          </a:p>
        </p:txBody>
      </p:sp>
    </p:spTree>
    <p:extLst>
      <p:ext uri="{BB962C8B-B14F-4D97-AF65-F5344CB8AC3E}">
        <p14:creationId xmlns:p14="http://schemas.microsoft.com/office/powerpoint/2010/main" val="2989722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D0326-3E30-641C-225C-F69C87DB2B5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AC4146D-777B-03F2-4DED-E11ACF69947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A36318B-016C-AEAF-0607-9B61B1A5EEBF}"/>
              </a:ext>
            </a:extLst>
          </p:cNvPr>
          <p:cNvSpPr>
            <a:spLocks noGrp="1"/>
          </p:cNvSpPr>
          <p:nvPr>
            <p:ph type="body" idx="1"/>
          </p:nvPr>
        </p:nvSpPr>
        <p:spPr/>
        <p:txBody>
          <a:bodyPr/>
          <a:lstStyle/>
          <a:p>
            <a:r>
              <a:rPr lang="en-US" altLang="zh-CN" sz="1200" kern="1200" dirty="0">
                <a:solidFill>
                  <a:schemeClr val="tx1"/>
                </a:solidFill>
                <a:effectLst/>
                <a:latin typeface="+mn-lt"/>
                <a:ea typeface="+mn-ea"/>
                <a:cs typeface="+mn-cs"/>
              </a:rPr>
              <a:t>- Multimedia and unstructured data are growing very fast. The data grows much faster than our ability to organize or label it.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So the challenge is no longer how to collect data. The real challenge is how to find the right information in a huge dataset.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 </a:t>
            </a:r>
            <a:r>
              <a:rPr lang="en-US" altLang="zh-CN" sz="1200" kern="1200" dirty="0">
                <a:solidFill>
                  <a:schemeClr val="tx1"/>
                </a:solidFill>
                <a:effectLst/>
                <a:latin typeface="+mn-lt"/>
                <a:ea typeface="+mn-ea"/>
                <a:cs typeface="+mn-cs"/>
              </a:rPr>
              <a:t>Modern embedding models turn different types of data into vectors. These vectors keep the semantic meaning. To search them efficiently, we use vector search. It is now a key technology in many AI systems.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Vector search finds the most relevant knowledge. Then RAG brings this knowledge into Large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Language</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Model generation. In this way,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vector search works like a bridge. It connects large data repositories with knowledge-based AI generation.</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F6FD67D7-027F-A139-C9DD-C92F48223AA8}"/>
              </a:ext>
            </a:extLst>
          </p:cNvPr>
          <p:cNvSpPr>
            <a:spLocks noGrp="1"/>
          </p:cNvSpPr>
          <p:nvPr>
            <p:ph type="sldNum" sz="quarter" idx="5"/>
          </p:nvPr>
        </p:nvSpPr>
        <p:spPr/>
        <p:txBody>
          <a:bodyPr/>
          <a:lstStyle/>
          <a:p>
            <a:fld id="{4450396A-FAD8-45C2-A078-D6D856D49756}" type="slidenum">
              <a:rPr lang="zh-CN" altLang="en-US" smtClean="0"/>
              <a:t>2</a:t>
            </a:fld>
            <a:endParaRPr lang="zh-CN" altLang="en-US"/>
          </a:p>
        </p:txBody>
      </p:sp>
    </p:spTree>
    <p:extLst>
      <p:ext uri="{BB962C8B-B14F-4D97-AF65-F5344CB8AC3E}">
        <p14:creationId xmlns:p14="http://schemas.microsoft.com/office/powerpoint/2010/main" val="13303038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The QPS-recall curve shows the throughput of different methods at the same recall level. A curve closer to the upper-right corner means better accuracy and lower latency.</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We compare PARS with existing GPU-based graph search methods, including CAGRA, GGNN, and GANNS.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The results show that PARS and PARS-Base both clearly outperform the baselines.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For example, at about ninety-eight percent recall on the SIFT ten million dataset, PARS achieves one point nine </a:t>
            </a:r>
            <a:r>
              <a:rPr lang="en-US" altLang="zh-CN" sz="1200" kern="1200" dirty="0" err="1">
                <a:solidFill>
                  <a:schemeClr val="tx1"/>
                </a:solidFill>
                <a:effectLst/>
                <a:latin typeface="+mn-lt"/>
                <a:ea typeface="+mn-ea"/>
                <a:cs typeface="+mn-cs"/>
              </a:rPr>
              <a:t>nine</a:t>
            </a:r>
            <a:r>
              <a:rPr lang="en-US" altLang="zh-CN" sz="1200" kern="1200" dirty="0">
                <a:solidFill>
                  <a:schemeClr val="tx1"/>
                </a:solidFill>
                <a:effectLst/>
                <a:latin typeface="+mn-lt"/>
                <a:ea typeface="+mn-ea"/>
                <a:cs typeface="+mn-cs"/>
              </a:rPr>
              <a:t> times, four point three four times, and two point four three times higher query throughput than CAGRA, GGNN, and GANNS.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Also, PARS outperforms PARS-Base, and CAGRA+RT outperforms CAGRA. These results show that our entry-point selection strategy is effective.</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20</a:t>
            </a:fld>
            <a:endParaRPr lang="zh-CN" altLang="en-US"/>
          </a:p>
        </p:txBody>
      </p:sp>
    </p:spTree>
    <p:extLst>
      <p:ext uri="{BB962C8B-B14F-4D97-AF65-F5344CB8AC3E}">
        <p14:creationId xmlns:p14="http://schemas.microsoft.com/office/powerpoint/2010/main" val="3317940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To see whether PARS still works on larger datasets, we run experiments on a hundred million-scale dataset.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this scale, no GPU-based graph search method can currently run on a single GPU. So we compare PARS with CPU-based methods, including </a:t>
            </a:r>
            <a:r>
              <a:rPr lang="en-US" altLang="zh-CN" sz="1200" kern="1200" dirty="0" err="1">
                <a:solidFill>
                  <a:schemeClr val="tx1"/>
                </a:solidFill>
                <a:effectLst/>
                <a:latin typeface="+mn-lt"/>
                <a:ea typeface="+mn-ea"/>
                <a:cs typeface="+mn-cs"/>
              </a:rPr>
              <a:t>DiskANN</a:t>
            </a:r>
            <a:r>
              <a:rPr lang="en-US" altLang="zh-CN" sz="1200" kern="1200" dirty="0">
                <a:solidFill>
                  <a:schemeClr val="tx1"/>
                </a:solidFill>
                <a:effectLst/>
                <a:latin typeface="+mn-lt"/>
                <a:ea typeface="+mn-ea"/>
                <a:cs typeface="+mn-cs"/>
              </a:rPr>
              <a:t> and DDC, and with a GPU-based quantization method, IVFPQ.</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The results show that PARS achieves the best performance among all compared methods.</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21</a:t>
            </a:fld>
            <a:endParaRPr lang="zh-CN" altLang="en-US"/>
          </a:p>
        </p:txBody>
      </p:sp>
    </p:spTree>
    <p:extLst>
      <p:ext uri="{BB962C8B-B14F-4D97-AF65-F5344CB8AC3E}">
        <p14:creationId xmlns:p14="http://schemas.microsoft.com/office/powerpoint/2010/main" val="2270879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For memory use, PARS reduces GPU memory by thirty-seven percent on the SIFT one million dataset and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by seventy three percent on the GIST dataset.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Moreover,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when the dimension is compressed more aggressively and the dataset becomes larger, this advantage becomes even stronger.</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22</a:t>
            </a:fld>
            <a:endParaRPr lang="zh-CN" altLang="en-US"/>
          </a:p>
        </p:txBody>
      </p:sp>
    </p:spTree>
    <p:extLst>
      <p:ext uri="{BB962C8B-B14F-4D97-AF65-F5344CB8AC3E}">
        <p14:creationId xmlns:p14="http://schemas.microsoft.com/office/powerpoint/2010/main" val="4976355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The search process of PARS has three main parts: PCA transformation of the query vector, RT-based entry point search, and graph-based search.</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Among these parts, graph search takes almost all of the query time. The RT-based entry point search only takes a very small part.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This means our lightweight entry-point selection strategy can be added to other graph search algorithms with very low computation cost.</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23</a:t>
            </a:fld>
            <a:endParaRPr lang="zh-CN" altLang="en-US"/>
          </a:p>
        </p:txBody>
      </p:sp>
    </p:spTree>
    <p:extLst>
      <p:ext uri="{BB962C8B-B14F-4D97-AF65-F5344CB8AC3E}">
        <p14:creationId xmlns:p14="http://schemas.microsoft.com/office/powerpoint/2010/main" val="42287223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To evaluate the twin-buffer mechanism, we compare it with a baseline without twin-buffer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For the non-twin-buffer setting, we control memory use by changing the number of computed dimensions.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For the twin-buffer setting, we fix the dimension of all remaining data points. Then we adjust memory use by changing the buffer size.</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The results show that: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When the accuracy requirement is low, the system without twin-buffer can already achieve good performance.</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But when the accuracy requirement is high, twin-buffer greatly improves recall under the same memory budget.</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24</a:t>
            </a:fld>
            <a:endParaRPr lang="zh-CN" altLang="en-US"/>
          </a:p>
        </p:txBody>
      </p:sp>
    </p:spTree>
    <p:extLst>
      <p:ext uri="{BB962C8B-B14F-4D97-AF65-F5344CB8AC3E}">
        <p14:creationId xmlns:p14="http://schemas.microsoft.com/office/powerpoint/2010/main" val="828883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To conclude, we analyze the limitations of existing approximate nearest neighbor search methods. Redundant vector dimensions waste memory, bandwidth, and computation.</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To address these problems, PARS uses dimensionality reduction.</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First, we reduce the data dimension through sampling and PCA.</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Next, we use the first three reduced dimensions to choose entry points. We speed up this step with RT Core.</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Finally, we introduce a twin-buffer mechanism to make up for the accuracy loss caused by dimensionality reduction.</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25</a:t>
            </a:fld>
            <a:endParaRPr lang="zh-CN" altLang="en-US"/>
          </a:p>
        </p:txBody>
      </p:sp>
    </p:spTree>
    <p:extLst>
      <p:ext uri="{BB962C8B-B14F-4D97-AF65-F5344CB8AC3E}">
        <p14:creationId xmlns:p14="http://schemas.microsoft.com/office/powerpoint/2010/main" val="786027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Thank you for your attention. I’m happy to take your questions.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You can also contact me by email. Thank you.</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26</a:t>
            </a:fld>
            <a:endParaRPr lang="zh-CN" altLang="en-US"/>
          </a:p>
        </p:txBody>
      </p:sp>
    </p:spTree>
    <p:extLst>
      <p:ext uri="{BB962C8B-B14F-4D97-AF65-F5344CB8AC3E}">
        <p14:creationId xmlns:p14="http://schemas.microsoft.com/office/powerpoint/2010/main" val="956983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Traditional nearest neighbor search uses spatial indexes to speed up retrieval.</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 </a:t>
            </a:r>
            <a:r>
              <a:rPr lang="en-US" altLang="zh-CN" sz="1200" kern="1200" dirty="0">
                <a:solidFill>
                  <a:schemeClr val="tx1"/>
                </a:solidFill>
                <a:effectLst/>
                <a:latin typeface="+mn-lt"/>
                <a:ea typeface="+mn-ea"/>
                <a:cs typeface="+mn-cs"/>
              </a:rPr>
              <a:t>But this becomes hard in high-dimensional spaces. This problem is known as the curse of dimensionality. As the dimension increases, these indexes become much less effective. In the end, the search can get close to brute-force scanning.</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 </a:t>
            </a:r>
            <a:r>
              <a:rPr lang="en-US" altLang="zh-CN" sz="1200" kern="1200" dirty="0">
                <a:solidFill>
                  <a:schemeClr val="tx1"/>
                </a:solidFill>
                <a:effectLst/>
                <a:latin typeface="+mn-lt"/>
                <a:ea typeface="+mn-ea"/>
                <a:cs typeface="+mn-cs"/>
              </a:rPr>
              <a:t>Approximate nearest neighbor search addresses this problem. It trades a small amount of accuracy for much better efficiency. Existing ANN methods mainly fall into four categories: space partitioning, hashing, quantization, and graph-based methods.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 </a:t>
            </a:r>
            <a:r>
              <a:rPr lang="en-US" altLang="zh-CN" sz="1200" kern="1200" dirty="0">
                <a:solidFill>
                  <a:schemeClr val="tx1"/>
                </a:solidFill>
                <a:effectLst/>
                <a:latin typeface="+mn-lt"/>
                <a:ea typeface="+mn-ea"/>
                <a:cs typeface="+mn-cs"/>
              </a:rPr>
              <a:t>Graph-based methods usually give a good balance between accuracy and efficiency. So they are the main focus of this work.</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3</a:t>
            </a:fld>
            <a:endParaRPr lang="zh-CN" altLang="en-US"/>
          </a:p>
        </p:txBody>
      </p:sp>
    </p:spTree>
    <p:extLst>
      <p:ext uri="{BB962C8B-B14F-4D97-AF65-F5344CB8AC3E}">
        <p14:creationId xmlns:p14="http://schemas.microsoft.com/office/powerpoint/2010/main" val="145571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3E012-4ABB-B0A8-CC8F-58AB2E8D5EB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F6558F6-5191-2348-37FB-A3C12B8D8DF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D696A7C-2795-D42D-13EF-B83FBAD6A2D7}"/>
              </a:ext>
            </a:extLst>
          </p:cNvPr>
          <p:cNvSpPr>
            <a:spLocks noGrp="1"/>
          </p:cNvSpPr>
          <p:nvPr>
            <p:ph type="body" idx="1"/>
          </p:nvPr>
        </p:nvSpPr>
        <p:spPr/>
        <p:txBody>
          <a:bodyPr/>
          <a:lstStyle/>
          <a:p>
            <a:r>
              <a:rPr lang="en-US" altLang="zh-CN" sz="1200" kern="1200" dirty="0">
                <a:solidFill>
                  <a:schemeClr val="tx1"/>
                </a:solidFill>
                <a:effectLst/>
                <a:latin typeface="+mn-lt"/>
                <a:ea typeface="+mn-ea"/>
                <a:cs typeface="+mn-cs"/>
              </a:rPr>
              <a:t>- Graph-based search starts from an entry point. [click] Then it explores neighboring nodes.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At each step, we move to the neighbor that is closer to the query.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This process continues. Each step moves closer to the query. It stops when no better neighbor can be found.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The remaining candidates are then returned as the search results.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In recent years, many graph-based ANN search algorithms have been proposed in both academia and industry. To further improve performance, many studies use GPUs to speed up graph traversal and distance computation.</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Typical GPU-based methods include GGNN, GANNS, and CAGRA. They have greatly improved search throughput and latency.</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However, several challenges still remain.</a:t>
            </a:r>
            <a:endParaRPr lang="zh-CN" altLang="zh-CN" sz="1200" kern="1200" dirty="0">
              <a:solidFill>
                <a:schemeClr val="tx1"/>
              </a:solidFill>
              <a:effectLst/>
              <a:latin typeface="+mn-lt"/>
              <a:ea typeface="+mn-ea"/>
              <a:cs typeface="+mn-cs"/>
            </a:endParaRPr>
          </a:p>
        </p:txBody>
      </p:sp>
      <p:sp>
        <p:nvSpPr>
          <p:cNvPr id="4" name="灯片编号占位符 3">
            <a:extLst>
              <a:ext uri="{FF2B5EF4-FFF2-40B4-BE49-F238E27FC236}">
                <a16:creationId xmlns:a16="http://schemas.microsoft.com/office/drawing/2014/main" id="{79065131-14F3-4559-2730-2DBCB4A2D585}"/>
              </a:ext>
            </a:extLst>
          </p:cNvPr>
          <p:cNvSpPr>
            <a:spLocks noGrp="1"/>
          </p:cNvSpPr>
          <p:nvPr>
            <p:ph type="sldNum" sz="quarter" idx="5"/>
          </p:nvPr>
        </p:nvSpPr>
        <p:spPr/>
        <p:txBody>
          <a:bodyPr/>
          <a:lstStyle/>
          <a:p>
            <a:fld id="{4450396A-FAD8-45C2-A078-D6D856D49756}" type="slidenum">
              <a:rPr lang="zh-CN" altLang="en-US" smtClean="0"/>
              <a:t>4</a:t>
            </a:fld>
            <a:endParaRPr lang="zh-CN" altLang="en-US"/>
          </a:p>
        </p:txBody>
      </p:sp>
    </p:spTree>
    <p:extLst>
      <p:ext uri="{BB962C8B-B14F-4D97-AF65-F5344CB8AC3E}">
        <p14:creationId xmlns:p14="http://schemas.microsoft.com/office/powerpoint/2010/main" val="1998368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Some of the key challenges include: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For high-dimensional vectors, each access needs more dimensions. This brings a large memory overhead.</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Graph indexes contain both graph topology and original data points. When the dataset is large, they take a lot of GPU memory.</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Another challenge is computation cost. High-dimensional vectors need many distance calculations. This increases latency.</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The starting point is also important. A good entry point helps the search converge faster. It also lowers the risk of getting stuck in a local optimum.</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In this study, we propose using [click] dimensionality reduction to address these issues.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Dimensionality reduction helps in several ways. It reduces memory access. It lowers storage cost. It speeds up distance computation. It also helps us find better entry points.</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5</a:t>
            </a:fld>
            <a:endParaRPr lang="zh-CN" altLang="en-US"/>
          </a:p>
        </p:txBody>
      </p:sp>
    </p:spTree>
    <p:extLst>
      <p:ext uri="{BB962C8B-B14F-4D97-AF65-F5344CB8AC3E}">
        <p14:creationId xmlns:p14="http://schemas.microsoft.com/office/powerpoint/2010/main" val="4260523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So we propose a new ANN search framework called PARS.</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First, we choose a suitable target dimension by sampling. Then we use PCA to reduce the data dimension. The reduced dataset can still work with the existing graph index structure.</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Next, we use the first three PCA dimensions to build a ray-tracing scene. Then we use RT Core to search for the entry point.</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r>
              <a:rPr lang="en-US" altLang="zh-CN" sz="1200" b="1" kern="1200" dirty="0">
                <a:solidFill>
                  <a:schemeClr val="tx1"/>
                </a:solidFill>
                <a:effectLst/>
                <a:latin typeface="+mn-lt"/>
                <a:ea typeface="+mn-ea"/>
                <a:cs typeface="+mn-cs"/>
              </a:rPr>
              <a:t>click</a:t>
            </a:r>
            <a:r>
              <a:rPr lang="en-US" altLang="zh-CN" sz="1200" kern="1200" dirty="0">
                <a:solidFill>
                  <a:schemeClr val="tx1"/>
                </a:solidFill>
                <a:effectLst/>
                <a:latin typeface="+mn-lt"/>
                <a:ea typeface="+mn-ea"/>
                <a:cs typeface="+mn-cs"/>
              </a:rPr>
              <a:t>] Finally, to make up for the accuracy loss from dimensionality reduction, we design an optional module called twin-buffer. It can dynamically load full-precision vectors. It is useful when high accuracy is required.</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6</a:t>
            </a:fld>
            <a:endParaRPr lang="zh-CN" altLang="en-US"/>
          </a:p>
        </p:txBody>
      </p:sp>
    </p:spTree>
    <p:extLst>
      <p:ext uri="{BB962C8B-B14F-4D97-AF65-F5344CB8AC3E}">
        <p14:creationId xmlns:p14="http://schemas.microsoft.com/office/powerpoint/2010/main" val="1648576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In the dimensionality reduction stage, we use PCA because it can keep most of the information while reducing the dimension.</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a:t>
            </a:r>
            <a:endParaRPr lang="zh-CN" altLang="zh-CN" sz="1200" kern="1200" dirty="0">
              <a:solidFill>
                <a:schemeClr val="tx1"/>
              </a:solidFill>
              <a:effectLst/>
              <a:latin typeface="+mn-lt"/>
              <a:ea typeface="+mn-ea"/>
              <a:cs typeface="+mn-cs"/>
            </a:endParaRPr>
          </a:p>
          <a:p>
            <a:r>
              <a:rPr lang="en-US" altLang="zh-CN" sz="1200" kern="1200" dirty="0">
                <a:solidFill>
                  <a:schemeClr val="tx1"/>
                </a:solidFill>
                <a:effectLst/>
                <a:latin typeface="+mn-lt"/>
                <a:ea typeface="+mn-ea"/>
                <a:cs typeface="+mn-cs"/>
              </a:rPr>
              <a:t>- [click] To choose the target dimension, we first sample a subset of queries using </a:t>
            </a:r>
            <a:r>
              <a:rPr lang="en-US" altLang="zh-CN" sz="1200" kern="1200" dirty="0" err="1">
                <a:solidFill>
                  <a:schemeClr val="tx1"/>
                </a:solidFill>
                <a:effectLst/>
                <a:latin typeface="+mn-lt"/>
                <a:ea typeface="+mn-ea"/>
                <a:cs typeface="+mn-cs"/>
              </a:rPr>
              <a:t>Hoeffding’s</a:t>
            </a:r>
            <a:r>
              <a:rPr lang="en-US" altLang="zh-CN" sz="1200" kern="1200" dirty="0">
                <a:solidFill>
                  <a:schemeClr val="tx1"/>
                </a:solidFill>
                <a:effectLst/>
                <a:latin typeface="+mn-lt"/>
                <a:ea typeface="+mn-ea"/>
                <a:cs typeface="+mn-cs"/>
              </a:rPr>
              <a:t> inequality. Then we gradually increase the dimension until we reach the target recall.</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7</a:t>
            </a:fld>
            <a:endParaRPr lang="zh-CN" altLang="en-US"/>
          </a:p>
        </p:txBody>
      </p:sp>
    </p:spTree>
    <p:extLst>
      <p:ext uri="{BB962C8B-B14F-4D97-AF65-F5344CB8AC3E}">
        <p14:creationId xmlns:p14="http://schemas.microsoft.com/office/powerpoint/2010/main" val="1798036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With a target recall of ninety-seven percent, ninety-five percent confidence, and a tolerance of zero point zero two, the required sample size is four thousand six hundred and sixteen.</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8</a:t>
            </a:fld>
            <a:endParaRPr lang="zh-CN" altLang="en-US"/>
          </a:p>
        </p:txBody>
      </p:sp>
    </p:spTree>
    <p:extLst>
      <p:ext uri="{BB962C8B-B14F-4D97-AF65-F5344CB8AC3E}">
        <p14:creationId xmlns:p14="http://schemas.microsoft.com/office/powerpoint/2010/main" val="635037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kern="1200" dirty="0">
                <a:solidFill>
                  <a:schemeClr val="tx1"/>
                </a:solidFill>
                <a:effectLst/>
                <a:latin typeface="+mn-lt"/>
                <a:ea typeface="+mn-ea"/>
                <a:cs typeface="+mn-cs"/>
              </a:rPr>
              <a:t>- The test results show that we can greatly reduce the dimension on different datasets. At the same time, the recall still meets the theoretical lower bound.</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4450396A-FAD8-45C2-A078-D6D856D49756}" type="slidenum">
              <a:rPr lang="zh-CN" altLang="en-US" smtClean="0"/>
              <a:t>9</a:t>
            </a:fld>
            <a:endParaRPr lang="zh-CN" altLang="en-US"/>
          </a:p>
        </p:txBody>
      </p:sp>
    </p:spTree>
    <p:extLst>
      <p:ext uri="{BB962C8B-B14F-4D97-AF65-F5344CB8AC3E}">
        <p14:creationId xmlns:p14="http://schemas.microsoft.com/office/powerpoint/2010/main" val="397086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
        <p:nvSpPr>
          <p:cNvPr id="7" name="矩形 6">
            <a:extLst>
              <a:ext uri="{FF2B5EF4-FFF2-40B4-BE49-F238E27FC236}">
                <a16:creationId xmlns:a16="http://schemas.microsoft.com/office/drawing/2014/main" id="{F22BF13F-9A18-186C-C3DC-4AF841031EEB}"/>
              </a:ext>
            </a:extLst>
          </p:cNvPr>
          <p:cNvSpPr/>
          <p:nvPr userDrawn="1"/>
        </p:nvSpPr>
        <p:spPr>
          <a:xfrm>
            <a:off x="0" y="1"/>
            <a:ext cx="12192000" cy="242596"/>
          </a:xfrm>
          <a:prstGeom prst="rect">
            <a:avLst/>
          </a:prstGeom>
          <a:solidFill>
            <a:srgbClr val="900E11"/>
          </a:solidFill>
          <a:ln>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4A882B1A-C762-BEB6-7C44-8795B35322D0}"/>
              </a:ext>
            </a:extLst>
          </p:cNvPr>
          <p:cNvSpPr/>
          <p:nvPr userDrawn="1"/>
        </p:nvSpPr>
        <p:spPr>
          <a:xfrm>
            <a:off x="0" y="6607320"/>
            <a:ext cx="12192000" cy="242596"/>
          </a:xfrm>
          <a:prstGeom prst="rect">
            <a:avLst/>
          </a:prstGeom>
          <a:solidFill>
            <a:srgbClr val="900E11"/>
          </a:solidFill>
          <a:ln>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00075" y="122530"/>
            <a:ext cx="11029951" cy="692150"/>
          </a:xfrm>
        </p:spPr>
        <p:txBody>
          <a:bodyPr>
            <a:normAutofit/>
          </a:bodyPr>
          <a:lstStyle>
            <a:lvl1pPr>
              <a:defRPr sz="3200" b="1">
                <a:solidFill>
                  <a:schemeClr val="bg1">
                    <a:lumMod val="50000"/>
                  </a:schemeClr>
                </a:solidFill>
                <a:latin typeface="+mj-lt"/>
                <a:cs typeface="Arial" panose="020B0604020202020204" pitchFamily="34" charset="0"/>
              </a:defRPr>
            </a:lvl1pPr>
          </a:lstStyle>
          <a:p>
            <a:r>
              <a:rPr lang="en-US" altLang="zh-CN" dirty="0"/>
              <a:t>PARS - </a:t>
            </a:r>
            <a:r>
              <a:rPr lang="zh-CN" altLang="en-US" dirty="0"/>
              <a:t>单击此处编辑母版标题样式</a:t>
            </a:r>
          </a:p>
        </p:txBody>
      </p:sp>
      <p:sp>
        <p:nvSpPr>
          <p:cNvPr id="3" name="内容占位符 2"/>
          <p:cNvSpPr>
            <a:spLocks noGrp="1"/>
          </p:cNvSpPr>
          <p:nvPr>
            <p:ph idx="1"/>
          </p:nvPr>
        </p:nvSpPr>
        <p:spPr>
          <a:xfrm>
            <a:off x="600075" y="1008790"/>
            <a:ext cx="11029950" cy="538060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pic>
        <p:nvPicPr>
          <p:cNvPr id="4" name="Google Shape;561;p37" title="山东大学校徽与中英文校名标准组合（横式）.jpg">
            <a:extLst>
              <a:ext uri="{FF2B5EF4-FFF2-40B4-BE49-F238E27FC236}">
                <a16:creationId xmlns:a16="http://schemas.microsoft.com/office/drawing/2014/main" id="{4537DE37-7280-093C-54F1-388AF4368EBE}"/>
              </a:ext>
            </a:extLst>
          </p:cNvPr>
          <p:cNvPicPr preferRelativeResize="0">
            <a:picLocks noChangeAspect="1"/>
          </p:cNvPicPr>
          <p:nvPr userDrawn="1"/>
        </p:nvPicPr>
        <p:blipFill>
          <a:blip r:embed="rId2">
            <a:alphaModFix/>
          </a:blip>
          <a:srcRect l="12350" t="19243" r="62690" b="23699"/>
          <a:stretch>
            <a:fillRect/>
          </a:stretch>
        </p:blipFill>
        <p:spPr>
          <a:xfrm>
            <a:off x="11338252" y="165377"/>
            <a:ext cx="690533" cy="703706"/>
          </a:xfrm>
          <a:prstGeom prst="rect">
            <a:avLst/>
          </a:prstGeom>
          <a:noFill/>
          <a:ln>
            <a:noFill/>
          </a:ln>
        </p:spPr>
      </p:pic>
      <p:sp>
        <p:nvSpPr>
          <p:cNvPr id="5" name="灯片编号占位符 5">
            <a:extLst>
              <a:ext uri="{FF2B5EF4-FFF2-40B4-BE49-F238E27FC236}">
                <a16:creationId xmlns:a16="http://schemas.microsoft.com/office/drawing/2014/main" id="{76A228EF-9773-979B-BF9B-765F6BF6A01F}"/>
              </a:ext>
            </a:extLst>
          </p:cNvPr>
          <p:cNvSpPr>
            <a:spLocks noGrp="1"/>
          </p:cNvSpPr>
          <p:nvPr>
            <p:ph type="sldNum" sz="quarter" idx="12"/>
          </p:nvPr>
        </p:nvSpPr>
        <p:spPr>
          <a:xfrm>
            <a:off x="8610600" y="6356350"/>
            <a:ext cx="2743200" cy="365125"/>
          </a:xfrm>
        </p:spPr>
        <p:txBody>
          <a:bodyPr/>
          <a:lstStyle/>
          <a:p>
            <a:fld id="{565CE74E-AB26-4998-AD42-012C4C1AD076}" type="slidenum">
              <a:rPr lang="zh-CN" altLang="en-US" smtClean="0"/>
              <a:t>‹#›</a:t>
            </a:fld>
            <a:endParaRPr lang="zh-CN" alt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0074" y="468605"/>
            <a:ext cx="11029951" cy="692150"/>
          </a:xfrm>
        </p:spPr>
        <p:txBody>
          <a:bodyPr>
            <a:normAutofit/>
          </a:bodyPr>
          <a:lstStyle>
            <a:lvl1pPr>
              <a:defRPr sz="3200" b="1">
                <a:solidFill>
                  <a:schemeClr val="bg1">
                    <a:lumMod val="50000"/>
                  </a:schemeClr>
                </a:solidFill>
                <a:latin typeface="+mj-lt"/>
                <a:cs typeface="Arial" panose="020B0604020202020204" pitchFamily="34" charset="0"/>
              </a:defRPr>
            </a:lvl1pPr>
          </a:lstStyle>
          <a:p>
            <a:r>
              <a:rPr lang="zh-CN" altLang="en-US" dirty="0"/>
              <a:t>单击此处编辑母版标题样式</a:t>
            </a:r>
          </a:p>
        </p:txBody>
      </p:sp>
      <p:sp>
        <p:nvSpPr>
          <p:cNvPr id="3" name="内容占位符 2"/>
          <p:cNvSpPr>
            <a:spLocks noGrp="1"/>
          </p:cNvSpPr>
          <p:nvPr>
            <p:ph idx="1"/>
          </p:nvPr>
        </p:nvSpPr>
        <p:spPr>
          <a:xfrm>
            <a:off x="600075" y="1386763"/>
            <a:ext cx="11029950" cy="500263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矩形 6">
            <a:extLst>
              <a:ext uri="{FF2B5EF4-FFF2-40B4-BE49-F238E27FC236}">
                <a16:creationId xmlns:a16="http://schemas.microsoft.com/office/drawing/2014/main" id="{3774B9ED-BF86-02C6-1ECA-9DBAF228A0B9}"/>
              </a:ext>
            </a:extLst>
          </p:cNvPr>
          <p:cNvSpPr/>
          <p:nvPr userDrawn="1"/>
        </p:nvSpPr>
        <p:spPr>
          <a:xfrm>
            <a:off x="0" y="1"/>
            <a:ext cx="12192000" cy="242596"/>
          </a:xfrm>
          <a:prstGeom prst="rect">
            <a:avLst/>
          </a:prstGeom>
          <a:solidFill>
            <a:srgbClr val="900E11"/>
          </a:solidFill>
          <a:ln>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灯片编号占位符 5">
            <a:extLst>
              <a:ext uri="{FF2B5EF4-FFF2-40B4-BE49-F238E27FC236}">
                <a16:creationId xmlns:a16="http://schemas.microsoft.com/office/drawing/2014/main" id="{0D483EE0-6C66-42D7-4197-AF92CBB38A74}"/>
              </a:ext>
            </a:extLst>
          </p:cNvPr>
          <p:cNvSpPr>
            <a:spLocks noGrp="1"/>
          </p:cNvSpPr>
          <p:nvPr>
            <p:ph type="sldNum" sz="quarter" idx="12"/>
          </p:nvPr>
        </p:nvSpPr>
        <p:spPr>
          <a:xfrm>
            <a:off x="8610600" y="6356350"/>
            <a:ext cx="2743200" cy="365125"/>
          </a:xfrm>
        </p:spPr>
        <p:txBody>
          <a:bodyPr/>
          <a:lstStyle/>
          <a:p>
            <a:fld id="{565CE74E-AB26-4998-AD42-012C4C1AD076}" type="slidenum">
              <a:rPr lang="zh-CN" altLang="en-US" smtClean="0"/>
              <a:t>‹#›</a:t>
            </a:fld>
            <a:endParaRPr lang="zh-CN" altLang="en-US" dirty="0"/>
          </a:p>
        </p:txBody>
      </p:sp>
    </p:spTree>
    <p:extLst>
      <p:ext uri="{BB962C8B-B14F-4D97-AF65-F5344CB8AC3E}">
        <p14:creationId xmlns:p14="http://schemas.microsoft.com/office/powerpoint/2010/main" val="38309361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ma10@mail.sdu.edu.cn"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A2F872-1D67-076F-8E14-27F6EDDC0140}"/>
              </a:ext>
            </a:extLst>
          </p:cNvPr>
          <p:cNvSpPr>
            <a:spLocks noGrp="1"/>
          </p:cNvSpPr>
          <p:nvPr>
            <p:ph type="ctrTitle"/>
          </p:nvPr>
        </p:nvSpPr>
        <p:spPr>
          <a:xfrm>
            <a:off x="298256" y="1794488"/>
            <a:ext cx="11595488" cy="1398941"/>
          </a:xfrm>
        </p:spPr>
        <p:txBody>
          <a:bodyPr>
            <a:noAutofit/>
          </a:bodyPr>
          <a:lstStyle/>
          <a:p>
            <a:pPr>
              <a:lnSpc>
                <a:spcPts val="4700"/>
              </a:lnSpc>
            </a:pPr>
            <a:r>
              <a:rPr lang="en-US" altLang="zh-CN" sz="4000" b="1" dirty="0">
                <a:cs typeface="Arial" panose="020B0604020202020204" pitchFamily="34" charset="0"/>
              </a:rPr>
              <a:t>PARS: Optimizing High-Dimensional Vector Search with Dimensional Reduction and Ray Tracing Core</a:t>
            </a:r>
            <a:endParaRPr lang="zh-CN" altLang="en-US" sz="4000" b="1" dirty="0">
              <a:cs typeface="Arial" panose="020B0604020202020204" pitchFamily="34" charset="0"/>
            </a:endParaRPr>
          </a:p>
        </p:txBody>
      </p:sp>
      <p:sp>
        <p:nvSpPr>
          <p:cNvPr id="3" name="副标题 2">
            <a:extLst>
              <a:ext uri="{FF2B5EF4-FFF2-40B4-BE49-F238E27FC236}">
                <a16:creationId xmlns:a16="http://schemas.microsoft.com/office/drawing/2014/main" id="{9122AAA3-AE43-2BF4-3271-62D3977CB09F}"/>
              </a:ext>
            </a:extLst>
          </p:cNvPr>
          <p:cNvSpPr>
            <a:spLocks noGrp="1"/>
          </p:cNvSpPr>
          <p:nvPr>
            <p:ph type="subTitle" idx="1"/>
          </p:nvPr>
        </p:nvSpPr>
        <p:spPr>
          <a:xfrm>
            <a:off x="0" y="3441165"/>
            <a:ext cx="12192000" cy="1398942"/>
          </a:xfrm>
        </p:spPr>
        <p:txBody>
          <a:bodyPr>
            <a:normAutofit/>
          </a:bodyPr>
          <a:lstStyle/>
          <a:p>
            <a:r>
              <a:rPr lang="en-US" altLang="zh-CN" b="1" i="1" dirty="0">
                <a:ea typeface="Georgia"/>
                <a:cs typeface="Georgia"/>
                <a:sym typeface="Georgia"/>
              </a:rPr>
              <a:t>Yiling Ma</a:t>
            </a:r>
            <a:r>
              <a:rPr lang="en-US" altLang="zh-CN" b="1" baseline="30000" dirty="0">
                <a:ea typeface="Georgia"/>
                <a:cs typeface="Georgia"/>
                <a:sym typeface="Georgia"/>
              </a:rPr>
              <a:t>†</a:t>
            </a:r>
            <a:r>
              <a:rPr lang="en-US" altLang="zh-CN" dirty="0">
                <a:ea typeface="Georgia"/>
                <a:cs typeface="Georgia"/>
                <a:sym typeface="Georgia"/>
              </a:rPr>
              <a:t>, </a:t>
            </a:r>
            <a:r>
              <a:rPr lang="en-US" altLang="zh-CN" sz="2200" dirty="0" err="1">
                <a:ea typeface="Georgia"/>
                <a:cs typeface="Georgia"/>
                <a:sym typeface="Georgia"/>
              </a:rPr>
              <a:t>Mengbai</a:t>
            </a:r>
            <a:r>
              <a:rPr lang="en-US" altLang="zh-CN" sz="2200" dirty="0">
                <a:ea typeface="Georgia"/>
                <a:cs typeface="Georgia"/>
                <a:sym typeface="Georgia"/>
              </a:rPr>
              <a:t> Xiao</a:t>
            </a:r>
            <a:r>
              <a:rPr lang="en-US" altLang="zh-CN" sz="2200" baseline="30000" dirty="0">
                <a:ea typeface="Georgia"/>
                <a:cs typeface="Georgia"/>
                <a:sym typeface="Georgia"/>
              </a:rPr>
              <a:t>†,‡</a:t>
            </a:r>
            <a:r>
              <a:rPr lang="en-US" altLang="zh-CN" sz="2200" dirty="0">
                <a:ea typeface="Georgia"/>
                <a:cs typeface="Georgia"/>
                <a:sym typeface="Georgia"/>
              </a:rPr>
              <a:t>, </a:t>
            </a:r>
            <a:r>
              <a:rPr lang="en-US" altLang="zh-CN" sz="2200" dirty="0" err="1">
                <a:ea typeface="Georgia"/>
                <a:cs typeface="Georgia"/>
                <a:sym typeface="Georgia"/>
              </a:rPr>
              <a:t>Zhixiong</a:t>
            </a:r>
            <a:r>
              <a:rPr lang="en-US" altLang="zh-CN" sz="2200" dirty="0">
                <a:ea typeface="Georgia"/>
                <a:cs typeface="Georgia"/>
                <a:sym typeface="Georgia"/>
              </a:rPr>
              <a:t> Xiao</a:t>
            </a:r>
            <a:r>
              <a:rPr lang="en-US" altLang="zh-CN" sz="2200" baseline="30000" dirty="0">
                <a:ea typeface="Georgia"/>
                <a:cs typeface="Georgia"/>
                <a:sym typeface="Georgia"/>
              </a:rPr>
              <a:t>†</a:t>
            </a:r>
            <a:r>
              <a:rPr lang="en-US" altLang="zh-CN" sz="2200" dirty="0">
                <a:ea typeface="Georgia"/>
                <a:cs typeface="Georgia"/>
                <a:sym typeface="Georgia"/>
              </a:rPr>
              <a:t>, Yuan Yuan</a:t>
            </a:r>
            <a:r>
              <a:rPr lang="en-US" altLang="zh-CN" sz="2200" baseline="30000" dirty="0">
                <a:ea typeface="Georgia"/>
                <a:cs typeface="Georgia"/>
                <a:sym typeface="Georgia"/>
              </a:rPr>
              <a:t>†</a:t>
            </a:r>
            <a:r>
              <a:rPr lang="en-US" altLang="zh-CN" sz="2200" dirty="0">
                <a:ea typeface="Georgia"/>
                <a:cs typeface="Georgia"/>
                <a:sym typeface="Georgia"/>
              </a:rPr>
              <a:t>, </a:t>
            </a:r>
            <a:r>
              <a:rPr lang="en-US" altLang="zh-CN" sz="2200" dirty="0" err="1">
                <a:ea typeface="Georgia"/>
                <a:cs typeface="Georgia"/>
                <a:sym typeface="Georgia"/>
              </a:rPr>
              <a:t>Dongxiao</a:t>
            </a:r>
            <a:r>
              <a:rPr lang="en-US" altLang="zh-CN" sz="2200" dirty="0">
                <a:ea typeface="Georgia"/>
                <a:cs typeface="Georgia"/>
                <a:sym typeface="Georgia"/>
              </a:rPr>
              <a:t> Yu</a:t>
            </a:r>
            <a:r>
              <a:rPr lang="en-US" altLang="zh-CN" sz="2200" baseline="30000" dirty="0">
                <a:ea typeface="Georgia"/>
                <a:cs typeface="Georgia"/>
                <a:sym typeface="Georgia"/>
              </a:rPr>
              <a:t>†</a:t>
            </a:r>
            <a:r>
              <a:rPr lang="en-US" altLang="zh-CN" sz="2200" dirty="0">
                <a:ea typeface="Georgia"/>
                <a:cs typeface="Georgia"/>
                <a:sym typeface="Georgia"/>
              </a:rPr>
              <a:t>, Guanghui Zhang</a:t>
            </a:r>
            <a:r>
              <a:rPr lang="en-US" altLang="zh-CN" sz="2200" baseline="30000" dirty="0">
                <a:ea typeface="Georgia"/>
                <a:cs typeface="Georgia"/>
                <a:sym typeface="Georgia"/>
              </a:rPr>
              <a:t>†</a:t>
            </a:r>
            <a:r>
              <a:rPr lang="en-US" altLang="zh-CN" sz="2200" dirty="0">
                <a:ea typeface="Georgia"/>
                <a:cs typeface="Georgia"/>
                <a:sym typeface="Georgia"/>
              </a:rPr>
              <a:t>, Feng Li</a:t>
            </a:r>
            <a:r>
              <a:rPr lang="en-US" altLang="zh-CN" sz="2200" baseline="30000" dirty="0">
                <a:ea typeface="Georgia"/>
                <a:cs typeface="Georgia"/>
                <a:sym typeface="Georgia"/>
              </a:rPr>
              <a:t>†</a:t>
            </a:r>
          </a:p>
        </p:txBody>
      </p:sp>
      <p:pic>
        <p:nvPicPr>
          <p:cNvPr id="4" name="Google Shape;561;p37" title="山东大学校徽与中英文校名标准组合（横式）.jpg">
            <a:extLst>
              <a:ext uri="{FF2B5EF4-FFF2-40B4-BE49-F238E27FC236}">
                <a16:creationId xmlns:a16="http://schemas.microsoft.com/office/drawing/2014/main" id="{2B1EE203-BE2F-ECB0-213A-8393BC6EB861}"/>
              </a:ext>
            </a:extLst>
          </p:cNvPr>
          <p:cNvPicPr preferRelativeResize="0">
            <a:picLocks noChangeAspect="1"/>
          </p:cNvPicPr>
          <p:nvPr/>
        </p:nvPicPr>
        <p:blipFill>
          <a:blip r:embed="rId3">
            <a:alphaModFix/>
          </a:blip>
          <a:srcRect t="19243" b="23699"/>
          <a:stretch>
            <a:fillRect/>
          </a:stretch>
        </p:blipFill>
        <p:spPr>
          <a:xfrm>
            <a:off x="471761" y="676275"/>
            <a:ext cx="4396121" cy="1118213"/>
          </a:xfrm>
          <a:prstGeom prst="rect">
            <a:avLst/>
          </a:prstGeom>
          <a:noFill/>
          <a:ln>
            <a:noFill/>
          </a:ln>
        </p:spPr>
      </p:pic>
      <p:sp>
        <p:nvSpPr>
          <p:cNvPr id="6" name="文本框 5">
            <a:extLst>
              <a:ext uri="{FF2B5EF4-FFF2-40B4-BE49-F238E27FC236}">
                <a16:creationId xmlns:a16="http://schemas.microsoft.com/office/drawing/2014/main" id="{B3CE27CF-F32C-65BA-5B0F-2B74FD2BAFA4}"/>
              </a:ext>
            </a:extLst>
          </p:cNvPr>
          <p:cNvSpPr txBox="1"/>
          <p:nvPr/>
        </p:nvSpPr>
        <p:spPr>
          <a:xfrm>
            <a:off x="598311" y="4127220"/>
            <a:ext cx="10961511" cy="969496"/>
          </a:xfrm>
          <a:prstGeom prst="rect">
            <a:avLst/>
          </a:prstGeom>
          <a:noFill/>
        </p:spPr>
        <p:txBody>
          <a:bodyPr wrap="square" rtlCol="0">
            <a:spAutoFit/>
          </a:bodyPr>
          <a:lstStyle/>
          <a:p>
            <a:pPr lvl="0" algn="ctr"/>
            <a:r>
              <a:rPr lang="en-US" altLang="zh-CN" sz="1900" dirty="0">
                <a:solidFill>
                  <a:srgbClr val="900E11"/>
                </a:solidFill>
                <a:ea typeface="Georgia"/>
                <a:cs typeface="Georgia"/>
                <a:sym typeface="Georgia"/>
              </a:rPr>
              <a:t>† Shandong University, China</a:t>
            </a:r>
          </a:p>
          <a:p>
            <a:pPr lvl="0" algn="ctr"/>
            <a:r>
              <a:rPr lang="en-US" altLang="zh-CN" sz="1900" dirty="0">
                <a:solidFill>
                  <a:srgbClr val="900E11"/>
                </a:solidFill>
                <a:ea typeface="Georgia"/>
                <a:cs typeface="Georgia"/>
                <a:sym typeface="Georgia"/>
              </a:rPr>
              <a:t>‡ Shandong Provincial Key Laboratory of Computing-Network Integration, China</a:t>
            </a:r>
          </a:p>
          <a:p>
            <a:endParaRPr lang="zh-CN" altLang="en-US" sz="1900" dirty="0">
              <a:solidFill>
                <a:srgbClr val="900E11"/>
              </a:solidFill>
            </a:endParaRPr>
          </a:p>
        </p:txBody>
      </p:sp>
      <p:sp>
        <p:nvSpPr>
          <p:cNvPr id="7" name="文本框 6">
            <a:extLst>
              <a:ext uri="{FF2B5EF4-FFF2-40B4-BE49-F238E27FC236}">
                <a16:creationId xmlns:a16="http://schemas.microsoft.com/office/drawing/2014/main" id="{3743D3BB-0FA7-220C-F3DB-CED86083D0DD}"/>
              </a:ext>
            </a:extLst>
          </p:cNvPr>
          <p:cNvSpPr txBox="1"/>
          <p:nvPr/>
        </p:nvSpPr>
        <p:spPr>
          <a:xfrm>
            <a:off x="598311" y="5384796"/>
            <a:ext cx="4143022" cy="1015663"/>
          </a:xfrm>
          <a:prstGeom prst="rect">
            <a:avLst/>
          </a:prstGeom>
          <a:noFill/>
        </p:spPr>
        <p:txBody>
          <a:bodyPr wrap="square" rtlCol="0">
            <a:spAutoFit/>
          </a:bodyPr>
          <a:lstStyle/>
          <a:p>
            <a:pPr lvl="0">
              <a:buClr>
                <a:schemeClr val="dk1"/>
              </a:buClr>
              <a:buSzPts val="1000"/>
            </a:pPr>
            <a:r>
              <a:rPr lang="en-US" altLang="zh-CN" sz="2000" dirty="0">
                <a:solidFill>
                  <a:schemeClr val="bg1">
                    <a:lumMod val="50000"/>
                  </a:schemeClr>
                </a:solidFill>
                <a:latin typeface="Georgia"/>
                <a:ea typeface="Georgia"/>
                <a:cs typeface="Georgia"/>
                <a:sym typeface="Georgia"/>
              </a:rPr>
              <a:t>June 24, 2026</a:t>
            </a:r>
          </a:p>
          <a:p>
            <a:pPr lvl="0">
              <a:buClr>
                <a:schemeClr val="dk1"/>
              </a:buClr>
              <a:buSzPts val="1000"/>
            </a:pPr>
            <a:r>
              <a:rPr lang="en-US" altLang="zh-CN" sz="2000" dirty="0">
                <a:solidFill>
                  <a:schemeClr val="bg1">
                    <a:lumMod val="50000"/>
                  </a:schemeClr>
                </a:solidFill>
                <a:latin typeface="Georgia"/>
                <a:ea typeface="Georgia"/>
                <a:cs typeface="Georgia"/>
                <a:sym typeface="Georgia"/>
              </a:rPr>
              <a:t>Seoul, South Korea</a:t>
            </a:r>
          </a:p>
          <a:p>
            <a:endParaRPr lang="zh-CN" altLang="en-US" sz="2000" dirty="0">
              <a:solidFill>
                <a:schemeClr val="bg1">
                  <a:lumMod val="50000"/>
                </a:schemeClr>
              </a:solidFill>
            </a:endParaRPr>
          </a:p>
        </p:txBody>
      </p:sp>
    </p:spTree>
    <p:extLst>
      <p:ext uri="{BB962C8B-B14F-4D97-AF65-F5344CB8AC3E}">
        <p14:creationId xmlns:p14="http://schemas.microsoft.com/office/powerpoint/2010/main" val="4107735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圆角 12">
            <a:extLst>
              <a:ext uri="{FF2B5EF4-FFF2-40B4-BE49-F238E27FC236}">
                <a16:creationId xmlns:a16="http://schemas.microsoft.com/office/drawing/2014/main" id="{190FB113-C5E1-1C61-070B-B3A9BDD02B03}"/>
              </a:ext>
            </a:extLst>
          </p:cNvPr>
          <p:cNvSpPr/>
          <p:nvPr/>
        </p:nvSpPr>
        <p:spPr>
          <a:xfrm>
            <a:off x="769620" y="1198225"/>
            <a:ext cx="3162300" cy="692150"/>
          </a:xfrm>
          <a:prstGeom prst="roundRect">
            <a:avLst/>
          </a:prstGeom>
          <a:solidFill>
            <a:schemeClr val="bg1"/>
          </a:solidFill>
          <a:ln w="38100">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rgbClr val="900E11"/>
                </a:solidFill>
              </a:rPr>
              <a:t>Better entry point</a:t>
            </a:r>
            <a:endParaRPr lang="zh-CN" altLang="en-US" sz="2800" b="1" dirty="0">
              <a:solidFill>
                <a:srgbClr val="900E11"/>
              </a:solidFill>
            </a:endParaRPr>
          </a:p>
        </p:txBody>
      </p:sp>
      <p:sp>
        <p:nvSpPr>
          <p:cNvPr id="2" name="标题 1">
            <a:extLst>
              <a:ext uri="{FF2B5EF4-FFF2-40B4-BE49-F238E27FC236}">
                <a16:creationId xmlns:a16="http://schemas.microsoft.com/office/drawing/2014/main" id="{BEA4083B-7E83-466A-70BC-E05CFD044AC5}"/>
              </a:ext>
            </a:extLst>
          </p:cNvPr>
          <p:cNvSpPr>
            <a:spLocks noGrp="1"/>
          </p:cNvSpPr>
          <p:nvPr>
            <p:ph type="title"/>
          </p:nvPr>
        </p:nvSpPr>
        <p:spPr/>
        <p:txBody>
          <a:bodyPr/>
          <a:lstStyle/>
          <a:p>
            <a:r>
              <a:rPr lang="en-US" altLang="zh-CN" dirty="0"/>
              <a:t>3D-Based Entry Point Selection</a:t>
            </a:r>
            <a:endParaRPr lang="zh-CN" altLang="en-US" dirty="0"/>
          </a:p>
        </p:txBody>
      </p:sp>
      <p:pic>
        <p:nvPicPr>
          <p:cNvPr id="4" name="图片 3">
            <a:extLst>
              <a:ext uri="{FF2B5EF4-FFF2-40B4-BE49-F238E27FC236}">
                <a16:creationId xmlns:a16="http://schemas.microsoft.com/office/drawing/2014/main" id="{7C5F113B-475F-C86D-475E-7983B06A736D}"/>
              </a:ext>
            </a:extLst>
          </p:cNvPr>
          <p:cNvPicPr>
            <a:picLocks noChangeAspect="1"/>
          </p:cNvPicPr>
          <p:nvPr/>
        </p:nvPicPr>
        <p:blipFill>
          <a:blip r:embed="rId3"/>
          <a:stretch>
            <a:fillRect/>
          </a:stretch>
        </p:blipFill>
        <p:spPr>
          <a:xfrm>
            <a:off x="1519632" y="2927264"/>
            <a:ext cx="3651098" cy="2555158"/>
          </a:xfrm>
          <a:prstGeom prst="rect">
            <a:avLst/>
          </a:prstGeom>
        </p:spPr>
      </p:pic>
      <p:pic>
        <p:nvPicPr>
          <p:cNvPr id="5" name="图片 4">
            <a:extLst>
              <a:ext uri="{FF2B5EF4-FFF2-40B4-BE49-F238E27FC236}">
                <a16:creationId xmlns:a16="http://schemas.microsoft.com/office/drawing/2014/main" id="{A3E04270-1C7C-4AA2-745C-D7FB33F0EAA5}"/>
              </a:ext>
            </a:extLst>
          </p:cNvPr>
          <p:cNvPicPr>
            <a:picLocks noChangeAspect="1"/>
          </p:cNvPicPr>
          <p:nvPr/>
        </p:nvPicPr>
        <p:blipFill>
          <a:blip r:embed="rId4"/>
          <a:stretch>
            <a:fillRect/>
          </a:stretch>
        </p:blipFill>
        <p:spPr>
          <a:xfrm>
            <a:off x="6548831" y="2940365"/>
            <a:ext cx="3651098" cy="2565885"/>
          </a:xfrm>
          <a:prstGeom prst="rect">
            <a:avLst/>
          </a:prstGeom>
        </p:spPr>
      </p:pic>
      <p:sp>
        <p:nvSpPr>
          <p:cNvPr id="8" name="灯片编号占位符 7">
            <a:extLst>
              <a:ext uri="{FF2B5EF4-FFF2-40B4-BE49-F238E27FC236}">
                <a16:creationId xmlns:a16="http://schemas.microsoft.com/office/drawing/2014/main" id="{D286F483-931A-770B-AC27-7406AA5A24AD}"/>
              </a:ext>
            </a:extLst>
          </p:cNvPr>
          <p:cNvSpPr>
            <a:spLocks noGrp="1"/>
          </p:cNvSpPr>
          <p:nvPr>
            <p:ph type="sldNum" sz="quarter" idx="12"/>
          </p:nvPr>
        </p:nvSpPr>
        <p:spPr/>
        <p:txBody>
          <a:bodyPr/>
          <a:lstStyle/>
          <a:p>
            <a:fld id="{565CE74E-AB26-4998-AD42-012C4C1AD076}" type="slidenum">
              <a:rPr lang="zh-CN" altLang="en-US" smtClean="0"/>
              <a:t>10</a:t>
            </a:fld>
            <a:endParaRPr lang="zh-CN" altLang="en-US" dirty="0"/>
          </a:p>
        </p:txBody>
      </p:sp>
      <p:sp>
        <p:nvSpPr>
          <p:cNvPr id="14" name="矩形: 圆角 13">
            <a:extLst>
              <a:ext uri="{FF2B5EF4-FFF2-40B4-BE49-F238E27FC236}">
                <a16:creationId xmlns:a16="http://schemas.microsoft.com/office/drawing/2014/main" id="{24D9EF51-5ECD-EAD7-E24E-7DE8ED860C5E}"/>
              </a:ext>
            </a:extLst>
          </p:cNvPr>
          <p:cNvSpPr/>
          <p:nvPr/>
        </p:nvSpPr>
        <p:spPr>
          <a:xfrm>
            <a:off x="4892040" y="1198225"/>
            <a:ext cx="6652260" cy="692150"/>
          </a:xfrm>
          <a:prstGeom prst="roundRect">
            <a:avLst/>
          </a:prstGeom>
          <a:solidFill>
            <a:schemeClr val="bg1"/>
          </a:solidFill>
          <a:ln w="38100">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rgbClr val="900E11"/>
                </a:solidFill>
              </a:rPr>
              <a:t>Better result &amp; Quickly converge </a:t>
            </a:r>
            <a:endParaRPr lang="zh-CN" altLang="en-US" sz="2800" b="1" dirty="0">
              <a:solidFill>
                <a:srgbClr val="900E11"/>
              </a:solidFill>
            </a:endParaRPr>
          </a:p>
        </p:txBody>
      </p:sp>
      <p:sp>
        <p:nvSpPr>
          <p:cNvPr id="15" name="箭头: 右 14">
            <a:extLst>
              <a:ext uri="{FF2B5EF4-FFF2-40B4-BE49-F238E27FC236}">
                <a16:creationId xmlns:a16="http://schemas.microsoft.com/office/drawing/2014/main" id="{F5EF21A0-A77B-62A2-26B3-3F20B729050D}"/>
              </a:ext>
            </a:extLst>
          </p:cNvPr>
          <p:cNvSpPr/>
          <p:nvPr/>
        </p:nvSpPr>
        <p:spPr>
          <a:xfrm>
            <a:off x="3931920" y="1273954"/>
            <a:ext cx="960120" cy="540692"/>
          </a:xfrm>
          <a:prstGeom prst="rightArrow">
            <a:avLst>
              <a:gd name="adj1" fmla="val 53915"/>
              <a:gd name="adj2" fmla="val 50000"/>
            </a:avLst>
          </a:prstGeom>
          <a:solidFill>
            <a:srgbClr val="900E11"/>
          </a:solidFill>
          <a:ln>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900E11"/>
              </a:solidFill>
            </a:endParaRPr>
          </a:p>
        </p:txBody>
      </p:sp>
      <p:sp>
        <p:nvSpPr>
          <p:cNvPr id="16" name="文本框 15">
            <a:extLst>
              <a:ext uri="{FF2B5EF4-FFF2-40B4-BE49-F238E27FC236}">
                <a16:creationId xmlns:a16="http://schemas.microsoft.com/office/drawing/2014/main" id="{B7C65699-391A-E5F3-4FD2-289953BCBED4}"/>
              </a:ext>
            </a:extLst>
          </p:cNvPr>
          <p:cNvSpPr txBox="1"/>
          <p:nvPr/>
        </p:nvSpPr>
        <p:spPr>
          <a:xfrm>
            <a:off x="1658470" y="5760270"/>
            <a:ext cx="8875059" cy="523220"/>
          </a:xfrm>
          <a:prstGeom prst="rect">
            <a:avLst/>
          </a:prstGeom>
          <a:noFill/>
        </p:spPr>
        <p:txBody>
          <a:bodyPr wrap="square" rtlCol="0">
            <a:spAutoFit/>
          </a:bodyPr>
          <a:lstStyle/>
          <a:p>
            <a:pPr algn="ctr"/>
            <a:r>
              <a:rPr lang="en-US" altLang="zh-CN" sz="2800" b="1" dirty="0"/>
              <a:t>Closer to the target point and requiring fewer hops</a:t>
            </a:r>
            <a:endParaRPr lang="zh-CN" altLang="en-US" sz="2800" b="1" dirty="0"/>
          </a:p>
        </p:txBody>
      </p:sp>
      <p:sp>
        <p:nvSpPr>
          <p:cNvPr id="9" name="矩形 8">
            <a:extLst>
              <a:ext uri="{FF2B5EF4-FFF2-40B4-BE49-F238E27FC236}">
                <a16:creationId xmlns:a16="http://schemas.microsoft.com/office/drawing/2014/main" id="{193027F9-B824-25F2-B75A-59BBF8D3A505}"/>
              </a:ext>
            </a:extLst>
          </p:cNvPr>
          <p:cNvSpPr/>
          <p:nvPr/>
        </p:nvSpPr>
        <p:spPr>
          <a:xfrm>
            <a:off x="0" y="5633260"/>
            <a:ext cx="12192000" cy="777240"/>
          </a:xfrm>
          <a:prstGeom prst="rect">
            <a:avLst/>
          </a:prstGeom>
          <a:solidFill>
            <a:srgbClr val="900E11"/>
          </a:solidFill>
          <a:ln>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t>3D-Based Entry Point Selection is Effective</a:t>
            </a:r>
            <a:endParaRPr lang="zh-CN" altLang="en-US" sz="3200" b="1" dirty="0"/>
          </a:p>
        </p:txBody>
      </p:sp>
      <p:sp>
        <p:nvSpPr>
          <p:cNvPr id="3" name="文本框 2">
            <a:extLst>
              <a:ext uri="{FF2B5EF4-FFF2-40B4-BE49-F238E27FC236}">
                <a16:creationId xmlns:a16="http://schemas.microsoft.com/office/drawing/2014/main" id="{3F1BBDF9-402A-0E4D-51AE-AA499B7940E7}"/>
              </a:ext>
            </a:extLst>
          </p:cNvPr>
          <p:cNvSpPr txBox="1"/>
          <p:nvPr/>
        </p:nvSpPr>
        <p:spPr>
          <a:xfrm>
            <a:off x="2016124" y="2140659"/>
            <a:ext cx="8159750" cy="523220"/>
          </a:xfrm>
          <a:prstGeom prst="rect">
            <a:avLst/>
          </a:prstGeom>
          <a:noFill/>
        </p:spPr>
        <p:txBody>
          <a:bodyPr wrap="square" rtlCol="0">
            <a:spAutoFit/>
          </a:bodyPr>
          <a:lstStyle/>
          <a:p>
            <a:pPr algn="ctr"/>
            <a:r>
              <a:rPr lang="en-US" altLang="zh-CN" sz="2800" b="1" i="1" dirty="0"/>
              <a:t>How about using top-3 PCA dimensions?</a:t>
            </a:r>
            <a:endParaRPr lang="zh-CN" altLang="en-US" sz="2800" b="1" i="1" dirty="0"/>
          </a:p>
        </p:txBody>
      </p:sp>
    </p:spTree>
    <p:extLst>
      <p:ext uri="{BB962C8B-B14F-4D97-AF65-F5344CB8AC3E}">
        <p14:creationId xmlns:p14="http://schemas.microsoft.com/office/powerpoint/2010/main" val="2490459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P spid="9" grpId="0" animBg="1"/>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B6DDB-847D-066B-86BE-CE9FE8DA075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E6E4B5EA-6FC9-AA2B-4004-EA60C1DB5F60}"/>
              </a:ext>
            </a:extLst>
          </p:cNvPr>
          <p:cNvSpPr>
            <a:spLocks noGrp="1"/>
          </p:cNvSpPr>
          <p:nvPr>
            <p:ph type="title"/>
          </p:nvPr>
        </p:nvSpPr>
        <p:spPr/>
        <p:txBody>
          <a:bodyPr/>
          <a:lstStyle/>
          <a:p>
            <a:r>
              <a:rPr lang="en-US" altLang="zh-CN" dirty="0"/>
              <a:t>RT Core Acceleration</a:t>
            </a:r>
            <a:endParaRPr lang="zh-CN" altLang="en-US" dirty="0"/>
          </a:p>
        </p:txBody>
      </p:sp>
      <p:sp>
        <p:nvSpPr>
          <p:cNvPr id="11" name="灯片编号占位符 10">
            <a:extLst>
              <a:ext uri="{FF2B5EF4-FFF2-40B4-BE49-F238E27FC236}">
                <a16:creationId xmlns:a16="http://schemas.microsoft.com/office/drawing/2014/main" id="{0C728794-009B-E8CD-DE19-A92FFD1737FE}"/>
              </a:ext>
            </a:extLst>
          </p:cNvPr>
          <p:cNvSpPr>
            <a:spLocks noGrp="1"/>
          </p:cNvSpPr>
          <p:nvPr>
            <p:ph type="sldNum" sz="quarter" idx="12"/>
          </p:nvPr>
        </p:nvSpPr>
        <p:spPr/>
        <p:txBody>
          <a:bodyPr/>
          <a:lstStyle/>
          <a:p>
            <a:fld id="{565CE74E-AB26-4998-AD42-012C4C1AD076}" type="slidenum">
              <a:rPr lang="zh-CN" altLang="en-US" smtClean="0"/>
              <a:t>11</a:t>
            </a:fld>
            <a:endParaRPr lang="zh-CN" altLang="en-US" dirty="0"/>
          </a:p>
        </p:txBody>
      </p:sp>
      <p:pic>
        <p:nvPicPr>
          <p:cNvPr id="15" name="图片 14">
            <a:extLst>
              <a:ext uri="{FF2B5EF4-FFF2-40B4-BE49-F238E27FC236}">
                <a16:creationId xmlns:a16="http://schemas.microsoft.com/office/drawing/2014/main" id="{2D317A66-6F0E-2D7C-8878-E21CC780FE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6701" y="814680"/>
            <a:ext cx="3461889" cy="5843014"/>
          </a:xfrm>
          <a:prstGeom prst="rect">
            <a:avLst/>
          </a:prstGeom>
        </p:spPr>
      </p:pic>
      <p:sp>
        <p:nvSpPr>
          <p:cNvPr id="16" name="矩形: 圆角 15">
            <a:extLst>
              <a:ext uri="{FF2B5EF4-FFF2-40B4-BE49-F238E27FC236}">
                <a16:creationId xmlns:a16="http://schemas.microsoft.com/office/drawing/2014/main" id="{FEBDDD2E-964D-0D56-C147-7B8EF8A2E8A0}"/>
              </a:ext>
            </a:extLst>
          </p:cNvPr>
          <p:cNvSpPr/>
          <p:nvPr/>
        </p:nvSpPr>
        <p:spPr>
          <a:xfrm>
            <a:off x="972922" y="5208422"/>
            <a:ext cx="4155034" cy="1527048"/>
          </a:xfrm>
          <a:prstGeom prst="roundRect">
            <a:avLst/>
          </a:prstGeom>
          <a:noFill/>
          <a:ln w="38100">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思想气泡: 云 16">
            <a:extLst>
              <a:ext uri="{FF2B5EF4-FFF2-40B4-BE49-F238E27FC236}">
                <a16:creationId xmlns:a16="http://schemas.microsoft.com/office/drawing/2014/main" id="{AA777898-ED9D-FA09-1DB8-A664C842EA69}"/>
              </a:ext>
            </a:extLst>
          </p:cNvPr>
          <p:cNvSpPr/>
          <p:nvPr/>
        </p:nvSpPr>
        <p:spPr>
          <a:xfrm>
            <a:off x="5127957" y="3628339"/>
            <a:ext cx="2830982" cy="1580083"/>
          </a:xfrm>
          <a:prstGeom prst="cloudCallout">
            <a:avLst>
              <a:gd name="adj1" fmla="val -45978"/>
              <a:gd name="adj2" fmla="val 68056"/>
            </a:avLst>
          </a:prstGeom>
          <a:solidFill>
            <a:schemeClr val="bg1"/>
          </a:solidFill>
          <a:ln w="38100">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solidFill>
                  <a:srgbClr val="900E11"/>
                </a:solidFill>
              </a:rPr>
              <a:t>RT Core</a:t>
            </a:r>
            <a:endParaRPr lang="zh-CN" altLang="en-US" sz="3200" b="1" dirty="0">
              <a:solidFill>
                <a:srgbClr val="900E11"/>
              </a:solidFill>
            </a:endParaRPr>
          </a:p>
        </p:txBody>
      </p:sp>
      <p:sp>
        <p:nvSpPr>
          <p:cNvPr id="18" name="文本框 17">
            <a:extLst>
              <a:ext uri="{FF2B5EF4-FFF2-40B4-BE49-F238E27FC236}">
                <a16:creationId xmlns:a16="http://schemas.microsoft.com/office/drawing/2014/main" id="{3FF365BD-64A8-360D-601B-233401A81355}"/>
              </a:ext>
            </a:extLst>
          </p:cNvPr>
          <p:cNvSpPr txBox="1"/>
          <p:nvPr/>
        </p:nvSpPr>
        <p:spPr>
          <a:xfrm>
            <a:off x="6115050" y="1408793"/>
            <a:ext cx="5355336" cy="1384995"/>
          </a:xfrm>
          <a:prstGeom prst="rect">
            <a:avLst/>
          </a:prstGeom>
          <a:noFill/>
        </p:spPr>
        <p:txBody>
          <a:bodyPr wrap="square" rtlCol="0">
            <a:spAutoFit/>
          </a:bodyPr>
          <a:lstStyle/>
          <a:p>
            <a:pPr marL="285750" indent="-285750">
              <a:buFont typeface="Arial" panose="020B0604020202020204" pitchFamily="34" charset="0"/>
              <a:buChar char="•"/>
            </a:pPr>
            <a:r>
              <a:rPr lang="en-US" altLang="zh-CN" sz="2800" b="1" dirty="0"/>
              <a:t>Construct BVH for scene</a:t>
            </a:r>
          </a:p>
          <a:p>
            <a:pPr marL="285750" indent="-285750">
              <a:buFont typeface="Arial" panose="020B0604020202020204" pitchFamily="34" charset="0"/>
              <a:buChar char="•"/>
            </a:pPr>
            <a:endParaRPr lang="en-US" altLang="zh-CN" sz="2800" b="1" dirty="0"/>
          </a:p>
          <a:p>
            <a:pPr marL="285750" indent="-285750">
              <a:buFont typeface="Arial" panose="020B0604020202020204" pitchFamily="34" charset="0"/>
              <a:buChar char="•"/>
            </a:pPr>
            <a:r>
              <a:rPr lang="en-US" altLang="zh-CN" sz="2800" b="1" dirty="0"/>
              <a:t>Perform intersection testing</a:t>
            </a:r>
            <a:endParaRPr lang="zh-CN" altLang="en-US" sz="2800" b="1" dirty="0"/>
          </a:p>
        </p:txBody>
      </p:sp>
    </p:spTree>
    <p:extLst>
      <p:ext uri="{BB962C8B-B14F-4D97-AF65-F5344CB8AC3E}">
        <p14:creationId xmlns:p14="http://schemas.microsoft.com/office/powerpoint/2010/main" val="14881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8">
                                            <p:txEl>
                                              <p:pRg st="0" end="0"/>
                                            </p:txEl>
                                          </p:spTgt>
                                        </p:tgtEl>
                                        <p:attrNameLst>
                                          <p:attrName>style.visibility</p:attrName>
                                        </p:attrNameLst>
                                      </p:cBhvr>
                                      <p:to>
                                        <p:strVal val="visible"/>
                                      </p:to>
                                    </p:set>
                                    <p:animEffect transition="in" filter="fade">
                                      <p:cBhvr>
                                        <p:cTn id="16" dur="500"/>
                                        <p:tgtEl>
                                          <p:spTgt spid="18">
                                            <p:txEl>
                                              <p:pRg st="0" end="0"/>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8">
                                            <p:txEl>
                                              <p:pRg st="2" end="2"/>
                                            </p:txEl>
                                          </p:spTgt>
                                        </p:tgtEl>
                                        <p:attrNameLst>
                                          <p:attrName>style.visibility</p:attrName>
                                        </p:attrNameLst>
                                      </p:cBhvr>
                                      <p:to>
                                        <p:strVal val="visible"/>
                                      </p:to>
                                    </p:set>
                                    <p:animEffect transition="in" filter="fade">
                                      <p:cBhvr>
                                        <p:cTn id="20"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C3E11-4A1B-E01A-3C49-ED7A40EF999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369C1350-124B-5C80-7709-EAF0FA159E6B}"/>
              </a:ext>
            </a:extLst>
          </p:cNvPr>
          <p:cNvSpPr>
            <a:spLocks noGrp="1"/>
          </p:cNvSpPr>
          <p:nvPr>
            <p:ph type="title"/>
          </p:nvPr>
        </p:nvSpPr>
        <p:spPr/>
        <p:txBody>
          <a:bodyPr/>
          <a:lstStyle/>
          <a:p>
            <a:r>
              <a:rPr lang="en-US" altLang="zh-CN" dirty="0"/>
              <a:t>RT Core Acceleration</a:t>
            </a:r>
            <a:endParaRPr lang="zh-CN" altLang="en-US" dirty="0"/>
          </a:p>
        </p:txBody>
      </p:sp>
      <p:sp>
        <p:nvSpPr>
          <p:cNvPr id="4" name="矩形: 圆角 9">
            <a:extLst>
              <a:ext uri="{FF2B5EF4-FFF2-40B4-BE49-F238E27FC236}">
                <a16:creationId xmlns:a16="http://schemas.microsoft.com/office/drawing/2014/main" id="{BBF3360A-967A-1731-FCA9-2106AC404AB3}"/>
              </a:ext>
            </a:extLst>
          </p:cNvPr>
          <p:cNvSpPr/>
          <p:nvPr/>
        </p:nvSpPr>
        <p:spPr>
          <a:xfrm>
            <a:off x="4430997" y="2183525"/>
            <a:ext cx="3404839" cy="2370447"/>
          </a:xfrm>
          <a:prstGeom prst="roundRect">
            <a:avLst/>
          </a:prstGeom>
          <a:solidFill>
            <a:schemeClr val="bg1"/>
          </a:solidFill>
          <a:ln w="19050">
            <a:solidFill>
              <a:srgbClr val="900E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14">
            <a:extLst>
              <a:ext uri="{FF2B5EF4-FFF2-40B4-BE49-F238E27FC236}">
                <a16:creationId xmlns:a16="http://schemas.microsoft.com/office/drawing/2014/main" id="{95B4162A-F4A3-5DC6-E41F-B48F797FFD4B}"/>
              </a:ext>
            </a:extLst>
          </p:cNvPr>
          <p:cNvSpPr/>
          <p:nvPr/>
        </p:nvSpPr>
        <p:spPr>
          <a:xfrm>
            <a:off x="4154445" y="1376727"/>
            <a:ext cx="3957940" cy="49608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900E11"/>
                </a:solidFill>
              </a:rPr>
              <a:t>Construct Sphere Primitives</a:t>
            </a:r>
            <a:endParaRPr lang="zh-CN" altLang="en-US" sz="2400" b="1" dirty="0">
              <a:solidFill>
                <a:srgbClr val="900E11"/>
              </a:solidFill>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8CDC6451-9371-83AB-2524-860DED116892}"/>
              </a:ext>
            </a:extLst>
          </p:cNvPr>
          <p:cNvSpPr txBox="1"/>
          <p:nvPr/>
        </p:nvSpPr>
        <p:spPr>
          <a:xfrm>
            <a:off x="5252455" y="1047606"/>
            <a:ext cx="6401655" cy="669863"/>
          </a:xfrm>
          <a:prstGeom prst="rect">
            <a:avLst/>
          </a:prstGeom>
          <a:noFill/>
        </p:spPr>
        <p:txBody>
          <a:bodyPr wrap="square" rtlCol="0">
            <a:spAutoFit/>
          </a:bodyPr>
          <a:lstStyle/>
          <a:p>
            <a:pPr algn="ctr">
              <a:lnSpc>
                <a:spcPct val="150000"/>
              </a:lnSpc>
            </a:pPr>
            <a:r>
              <a:rPr lang="en-US" altLang="zh-CN" sz="2800" b="1" i="1" dirty="0">
                <a:solidFill>
                  <a:srgbClr val="900E11"/>
                </a:solidFill>
              </a:rPr>
              <a:t>Create a primitive for each data point</a:t>
            </a:r>
            <a:endParaRPr lang="en-US" altLang="zh-CN" sz="2800" b="1" i="1" dirty="0">
              <a:solidFill>
                <a:srgbClr val="900E11"/>
              </a:solidFill>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6731C4FD-A92F-CE87-9003-002AFDCBC529}"/>
              </a:ext>
            </a:extLst>
          </p:cNvPr>
          <p:cNvPicPr>
            <a:picLocks noChangeAspect="1"/>
          </p:cNvPicPr>
          <p:nvPr/>
        </p:nvPicPr>
        <p:blipFill>
          <a:blip r:embed="rId3"/>
          <a:srcRect b="271"/>
          <a:stretch>
            <a:fillRect/>
          </a:stretch>
        </p:blipFill>
        <p:spPr>
          <a:xfrm>
            <a:off x="5023012" y="2308875"/>
            <a:ext cx="2220806" cy="2113993"/>
          </a:xfrm>
          <a:prstGeom prst="rect">
            <a:avLst/>
          </a:prstGeom>
        </p:spPr>
      </p:pic>
      <p:cxnSp>
        <p:nvCxnSpPr>
          <p:cNvPr id="8" name="直线箭头连接符 14">
            <a:extLst>
              <a:ext uri="{FF2B5EF4-FFF2-40B4-BE49-F238E27FC236}">
                <a16:creationId xmlns:a16="http://schemas.microsoft.com/office/drawing/2014/main" id="{ACCB74EF-8738-DC7B-1499-49FC5FAB65AB}"/>
              </a:ext>
            </a:extLst>
          </p:cNvPr>
          <p:cNvCxnSpPr/>
          <p:nvPr/>
        </p:nvCxnSpPr>
        <p:spPr>
          <a:xfrm flipH="1" flipV="1">
            <a:off x="6344911" y="3179338"/>
            <a:ext cx="59716" cy="119431"/>
          </a:xfrm>
          <a:prstGeom prst="straightConnector1">
            <a:avLst/>
          </a:prstGeom>
          <a:ln w="28575">
            <a:solidFill>
              <a:srgbClr val="FF0000"/>
            </a:solidFill>
            <a:tailEnd type="stealth" w="med" len="med"/>
          </a:ln>
        </p:spPr>
        <p:style>
          <a:lnRef idx="1">
            <a:schemeClr val="accent1"/>
          </a:lnRef>
          <a:fillRef idx="0">
            <a:schemeClr val="accent1"/>
          </a:fillRef>
          <a:effectRef idx="0">
            <a:schemeClr val="accent1"/>
          </a:effectRef>
          <a:fontRef idx="minor">
            <a:schemeClr val="tx1"/>
          </a:fontRef>
        </p:style>
      </p:cxnSp>
      <p:sp>
        <p:nvSpPr>
          <p:cNvPr id="3" name="文本框 2">
            <a:extLst>
              <a:ext uri="{FF2B5EF4-FFF2-40B4-BE49-F238E27FC236}">
                <a16:creationId xmlns:a16="http://schemas.microsoft.com/office/drawing/2014/main" id="{B9B22360-4D31-83BE-9E45-E9BF998514E5}"/>
              </a:ext>
            </a:extLst>
          </p:cNvPr>
          <p:cNvSpPr txBox="1"/>
          <p:nvPr/>
        </p:nvSpPr>
        <p:spPr>
          <a:xfrm>
            <a:off x="6677611" y="3451473"/>
            <a:ext cx="3576243" cy="523220"/>
          </a:xfrm>
          <a:prstGeom prst="rect">
            <a:avLst/>
          </a:prstGeom>
          <a:noFill/>
        </p:spPr>
        <p:txBody>
          <a:bodyPr wrap="square" rtlCol="0">
            <a:spAutoFit/>
          </a:bodyPr>
          <a:lstStyle/>
          <a:p>
            <a:pPr algn="ctr"/>
            <a:r>
              <a:rPr lang="en-US" altLang="zh-CN" sz="2800" b="1" dirty="0"/>
              <a:t>Too many primitives</a:t>
            </a:r>
            <a:endParaRPr lang="en-US" altLang="zh-CN" sz="2800" b="1" dirty="0">
              <a:sym typeface="Wingdings" panose="05000000000000000000" pitchFamily="2" charset="2"/>
            </a:endParaRPr>
          </a:p>
        </p:txBody>
      </p:sp>
      <p:sp>
        <p:nvSpPr>
          <p:cNvPr id="10" name="文本框 9">
            <a:extLst>
              <a:ext uri="{FF2B5EF4-FFF2-40B4-BE49-F238E27FC236}">
                <a16:creationId xmlns:a16="http://schemas.microsoft.com/office/drawing/2014/main" id="{E0C9F132-8FDF-70B0-91B5-476537A5BDD8}"/>
              </a:ext>
            </a:extLst>
          </p:cNvPr>
          <p:cNvSpPr txBox="1"/>
          <p:nvPr/>
        </p:nvSpPr>
        <p:spPr>
          <a:xfrm>
            <a:off x="2815839" y="6341232"/>
            <a:ext cx="7532127" cy="369332"/>
          </a:xfrm>
          <a:prstGeom prst="rect">
            <a:avLst/>
          </a:prstGeom>
          <a:noFill/>
        </p:spPr>
        <p:txBody>
          <a:bodyPr wrap="none" rtlCol="0">
            <a:spAutoFit/>
          </a:bodyPr>
          <a:lstStyle/>
          <a:p>
            <a:r>
              <a:rPr lang="en" altLang="zh-CN" dirty="0">
                <a:cs typeface="Times New Roman" panose="02020603050405020304" pitchFamily="18" charset="0"/>
              </a:rPr>
              <a:t>“RTNN: accelerating neighbor search using hardware ray tracing”, PPoPP’22</a:t>
            </a:r>
          </a:p>
        </p:txBody>
      </p:sp>
      <p:sp>
        <p:nvSpPr>
          <p:cNvPr id="11" name="灯片编号占位符 10">
            <a:extLst>
              <a:ext uri="{FF2B5EF4-FFF2-40B4-BE49-F238E27FC236}">
                <a16:creationId xmlns:a16="http://schemas.microsoft.com/office/drawing/2014/main" id="{7616D0EF-CD12-5B3D-B561-CF31C14F0105}"/>
              </a:ext>
            </a:extLst>
          </p:cNvPr>
          <p:cNvSpPr>
            <a:spLocks noGrp="1"/>
          </p:cNvSpPr>
          <p:nvPr>
            <p:ph type="sldNum" sz="quarter" idx="12"/>
          </p:nvPr>
        </p:nvSpPr>
        <p:spPr/>
        <p:txBody>
          <a:bodyPr/>
          <a:lstStyle/>
          <a:p>
            <a:fld id="{565CE74E-AB26-4998-AD42-012C4C1AD076}" type="slidenum">
              <a:rPr lang="zh-CN" altLang="en-US" smtClean="0"/>
              <a:t>12</a:t>
            </a:fld>
            <a:endParaRPr lang="zh-CN" altLang="en-US" dirty="0"/>
          </a:p>
        </p:txBody>
      </p:sp>
      <p:sp>
        <p:nvSpPr>
          <p:cNvPr id="12" name="文本框 11">
            <a:extLst>
              <a:ext uri="{FF2B5EF4-FFF2-40B4-BE49-F238E27FC236}">
                <a16:creationId xmlns:a16="http://schemas.microsoft.com/office/drawing/2014/main" id="{F09F4FF7-5BA8-AEAB-6DAA-A0EED95B446E}"/>
              </a:ext>
            </a:extLst>
          </p:cNvPr>
          <p:cNvSpPr txBox="1"/>
          <p:nvPr/>
        </p:nvSpPr>
        <p:spPr>
          <a:xfrm>
            <a:off x="6091948" y="4809539"/>
            <a:ext cx="4747565" cy="523220"/>
          </a:xfrm>
          <a:prstGeom prst="rect">
            <a:avLst/>
          </a:prstGeom>
          <a:noFill/>
        </p:spPr>
        <p:txBody>
          <a:bodyPr wrap="square" rtlCol="0">
            <a:spAutoFit/>
          </a:bodyPr>
          <a:lstStyle/>
          <a:p>
            <a:pPr algn="ctr"/>
            <a:r>
              <a:rPr lang="en-US" altLang="zh-CN" sz="2800" b="1" dirty="0">
                <a:sym typeface="Wingdings" panose="05000000000000000000" pitchFamily="2" charset="2"/>
              </a:rPr>
              <a:t>Memory usage</a:t>
            </a:r>
          </a:p>
        </p:txBody>
      </p:sp>
      <p:sp>
        <p:nvSpPr>
          <p:cNvPr id="37" name="文本框 36">
            <a:extLst>
              <a:ext uri="{FF2B5EF4-FFF2-40B4-BE49-F238E27FC236}">
                <a16:creationId xmlns:a16="http://schemas.microsoft.com/office/drawing/2014/main" id="{400A1DF7-D826-7F4B-3906-E5A4EDEF5DB8}"/>
              </a:ext>
            </a:extLst>
          </p:cNvPr>
          <p:cNvSpPr txBox="1"/>
          <p:nvPr/>
        </p:nvSpPr>
        <p:spPr>
          <a:xfrm>
            <a:off x="7320728" y="1943262"/>
            <a:ext cx="2265107" cy="671851"/>
          </a:xfrm>
          <a:prstGeom prst="rect">
            <a:avLst/>
          </a:prstGeom>
          <a:noFill/>
        </p:spPr>
        <p:txBody>
          <a:bodyPr wrap="none" rtlCol="0">
            <a:spAutoFit/>
          </a:bodyPr>
          <a:lstStyle/>
          <a:p>
            <a:pPr algn="ctr">
              <a:lnSpc>
                <a:spcPct val="150000"/>
              </a:lnSpc>
            </a:pPr>
            <a:r>
              <a:rPr lang="en-US" altLang="zh-CN" sz="2800" b="1" i="1" dirty="0">
                <a:ea typeface="微软雅黑" panose="020B0503020204020204" pitchFamily="34" charset="-122"/>
              </a:rPr>
              <a:t>Large Dataset</a:t>
            </a:r>
          </a:p>
        </p:txBody>
      </p:sp>
      <p:sp>
        <p:nvSpPr>
          <p:cNvPr id="39" name="箭头: 下 38">
            <a:extLst>
              <a:ext uri="{FF2B5EF4-FFF2-40B4-BE49-F238E27FC236}">
                <a16:creationId xmlns:a16="http://schemas.microsoft.com/office/drawing/2014/main" id="{1923202A-16DC-8219-58D7-4D407EAAD56D}"/>
              </a:ext>
            </a:extLst>
          </p:cNvPr>
          <p:cNvSpPr/>
          <p:nvPr/>
        </p:nvSpPr>
        <p:spPr>
          <a:xfrm>
            <a:off x="8236568" y="2681182"/>
            <a:ext cx="433425" cy="671851"/>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箭头: 下 40">
            <a:extLst>
              <a:ext uri="{FF2B5EF4-FFF2-40B4-BE49-F238E27FC236}">
                <a16:creationId xmlns:a16="http://schemas.microsoft.com/office/drawing/2014/main" id="{8D6C87D6-286D-62E6-AC9A-C86DAAFB6FC4}"/>
              </a:ext>
            </a:extLst>
          </p:cNvPr>
          <p:cNvSpPr/>
          <p:nvPr/>
        </p:nvSpPr>
        <p:spPr>
          <a:xfrm>
            <a:off x="8249019" y="4073133"/>
            <a:ext cx="433425" cy="671851"/>
          </a:xfrm>
          <a:prstGeom prst="downArrow">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箭头: 燕尾形 14">
            <a:extLst>
              <a:ext uri="{FF2B5EF4-FFF2-40B4-BE49-F238E27FC236}">
                <a16:creationId xmlns:a16="http://schemas.microsoft.com/office/drawing/2014/main" id="{05CE270D-36D2-085D-FE1A-B7AE673C43FF}"/>
              </a:ext>
            </a:extLst>
          </p:cNvPr>
          <p:cNvSpPr/>
          <p:nvPr/>
        </p:nvSpPr>
        <p:spPr>
          <a:xfrm rot="16200000">
            <a:off x="9368033" y="4881982"/>
            <a:ext cx="702259" cy="378333"/>
          </a:xfrm>
          <a:prstGeom prst="notchedRightArrow">
            <a:avLst>
              <a:gd name="adj1" fmla="val 28788"/>
              <a:gd name="adj2" fmla="val 50000"/>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62619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5" presetClass="path" presetSubtype="0" accel="50000" decel="50000" fill="hold" nodeType="clickEffect">
                                  <p:stCondLst>
                                    <p:cond delay="0"/>
                                  </p:stCondLst>
                                  <p:childTnLst>
                                    <p:animMotion origin="layout" path="M 3.54167E-6 -2.22222E-6 L -0.25 -2.22222E-6 " pathEditMode="relative" rAng="0" ptsTypes="AA">
                                      <p:cBhvr>
                                        <p:cTn id="11" dur="1000" fill="hold"/>
                                        <p:tgtEl>
                                          <p:spTgt spid="8"/>
                                        </p:tgtEl>
                                        <p:attrNameLst>
                                          <p:attrName>ppt_x</p:attrName>
                                          <p:attrName>ppt_y</p:attrName>
                                        </p:attrNameLst>
                                      </p:cBhvr>
                                      <p:rCtr x="-12500" y="0"/>
                                    </p:animMotion>
                                  </p:childTnLst>
                                </p:cTn>
                              </p:par>
                              <p:par>
                                <p:cTn id="12" presetID="35" presetClass="path" presetSubtype="0" accel="50000" decel="50000" fill="hold" grpId="0" nodeType="withEffect">
                                  <p:stCondLst>
                                    <p:cond delay="0"/>
                                  </p:stCondLst>
                                  <p:childTnLst>
                                    <p:animMotion origin="layout" path="M -4.79167E-6 -3.7037E-6 L -0.25 -3.7037E-6 " pathEditMode="relative" rAng="0" ptsTypes="AA">
                                      <p:cBhvr>
                                        <p:cTn id="13" dur="1000" fill="hold"/>
                                        <p:tgtEl>
                                          <p:spTgt spid="4"/>
                                        </p:tgtEl>
                                        <p:attrNameLst>
                                          <p:attrName>ppt_x</p:attrName>
                                          <p:attrName>ppt_y</p:attrName>
                                        </p:attrNameLst>
                                      </p:cBhvr>
                                      <p:rCtr x="-12500" y="0"/>
                                    </p:animMotion>
                                  </p:childTnLst>
                                </p:cTn>
                              </p:par>
                              <p:par>
                                <p:cTn id="14" presetID="35" presetClass="path" presetSubtype="0" accel="50000" decel="50000" fill="hold" grpId="0" nodeType="withEffect">
                                  <p:stCondLst>
                                    <p:cond delay="0"/>
                                  </p:stCondLst>
                                  <p:childTnLst>
                                    <p:animMotion origin="layout" path="M -4.79167E-6 4.44444E-6 L -0.25 4.44444E-6 " pathEditMode="relative" rAng="0" ptsTypes="AA">
                                      <p:cBhvr>
                                        <p:cTn id="15" dur="1000" fill="hold"/>
                                        <p:tgtEl>
                                          <p:spTgt spid="5"/>
                                        </p:tgtEl>
                                        <p:attrNameLst>
                                          <p:attrName>ppt_x</p:attrName>
                                          <p:attrName>ppt_y</p:attrName>
                                        </p:attrNameLst>
                                      </p:cBhvr>
                                      <p:rCtr x="-12500" y="0"/>
                                    </p:animMotion>
                                  </p:childTnLst>
                                </p:cTn>
                              </p:par>
                              <p:par>
                                <p:cTn id="16" presetID="35" presetClass="path" presetSubtype="0" accel="50000" decel="50000" fill="hold" nodeType="withEffect">
                                  <p:stCondLst>
                                    <p:cond delay="0"/>
                                  </p:stCondLst>
                                  <p:childTnLst>
                                    <p:animMotion origin="layout" path="M -4.79167E-6 -7.40741E-7 L -0.25 -7.40741E-7 " pathEditMode="relative" rAng="0" ptsTypes="AA">
                                      <p:cBhvr>
                                        <p:cTn id="17" dur="1000" fill="hold"/>
                                        <p:tgtEl>
                                          <p:spTgt spid="7"/>
                                        </p:tgtEl>
                                        <p:attrNameLst>
                                          <p:attrName>ppt_x</p:attrName>
                                          <p:attrName>ppt_y</p:attrName>
                                        </p:attrNameLst>
                                      </p:cBhvr>
                                      <p:rCtr x="-12500" y="0"/>
                                    </p:animMotion>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fade">
                                      <p:cBhvr>
                                        <p:cTn id="25" dur="500"/>
                                        <p:tgtEl>
                                          <p:spTgt spid="3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500"/>
                                        <p:tgtEl>
                                          <p:spTgt spid="3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500"/>
                                        <p:tgtEl>
                                          <p:spTgt spid="4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childTnLst>
                          </p:cTn>
                        </p:par>
                        <p:par>
                          <p:cTn id="41" fill="hold">
                            <p:stCondLst>
                              <p:cond delay="2000"/>
                            </p:stCondLst>
                            <p:childTnLst>
                              <p:par>
                                <p:cTn id="42" presetID="26" presetClass="emph" presetSubtype="0" repeatCount="indefinite" fill="hold" grpId="1" nodeType="afterEffect">
                                  <p:stCondLst>
                                    <p:cond delay="0"/>
                                  </p:stCondLst>
                                  <p:childTnLst>
                                    <p:animEffect transition="out" filter="fade">
                                      <p:cBhvr>
                                        <p:cTn id="43" dur="1000" tmFilter="0, 0; .2, .5; .8, .5; 1, 0"/>
                                        <p:tgtEl>
                                          <p:spTgt spid="15"/>
                                        </p:tgtEl>
                                      </p:cBhvr>
                                    </p:animEffect>
                                    <p:animScale>
                                      <p:cBhvr>
                                        <p:cTn id="44" dur="50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3" grpId="0"/>
      <p:bldP spid="12" grpId="0"/>
      <p:bldP spid="37" grpId="0"/>
      <p:bldP spid="39" grpId="0" animBg="1"/>
      <p:bldP spid="41" grpId="0" animBg="1"/>
      <p:bldP spid="15" grpId="0" animBg="1"/>
      <p:bldP spid="1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F1EE6-5D9F-13C4-B771-12B7D873419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434428D-BB4D-8054-086B-9DA0F3C5AB70}"/>
              </a:ext>
            </a:extLst>
          </p:cNvPr>
          <p:cNvSpPr>
            <a:spLocks noGrp="1"/>
          </p:cNvSpPr>
          <p:nvPr>
            <p:ph type="title"/>
          </p:nvPr>
        </p:nvSpPr>
        <p:spPr/>
        <p:txBody>
          <a:bodyPr/>
          <a:lstStyle/>
          <a:p>
            <a:r>
              <a:rPr lang="en-US" altLang="zh-CN" dirty="0"/>
              <a:t>RT Core Acceleration</a:t>
            </a:r>
            <a:endParaRPr lang="zh-CN" altLang="en-US" dirty="0"/>
          </a:p>
        </p:txBody>
      </p:sp>
      <p:sp>
        <p:nvSpPr>
          <p:cNvPr id="11" name="矩形: 圆角 9">
            <a:extLst>
              <a:ext uri="{FF2B5EF4-FFF2-40B4-BE49-F238E27FC236}">
                <a16:creationId xmlns:a16="http://schemas.microsoft.com/office/drawing/2014/main" id="{7C6B99E2-DBEE-1A98-3C67-6DADA0DF2C20}"/>
              </a:ext>
            </a:extLst>
          </p:cNvPr>
          <p:cNvSpPr/>
          <p:nvPr/>
        </p:nvSpPr>
        <p:spPr>
          <a:xfrm>
            <a:off x="6807975" y="2179969"/>
            <a:ext cx="3404839" cy="2370447"/>
          </a:xfrm>
          <a:prstGeom prst="roundRect">
            <a:avLst/>
          </a:prstGeom>
          <a:solidFill>
            <a:schemeClr val="bg1"/>
          </a:solidFill>
          <a:ln w="19050">
            <a:solidFill>
              <a:srgbClr val="900E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内容占位符 7">
            <a:extLst>
              <a:ext uri="{FF2B5EF4-FFF2-40B4-BE49-F238E27FC236}">
                <a16:creationId xmlns:a16="http://schemas.microsoft.com/office/drawing/2014/main" id="{C9CACCB0-91A5-AC0B-D342-20B3AACC9EBA}"/>
              </a:ext>
            </a:extLst>
          </p:cNvPr>
          <p:cNvPicPr>
            <a:picLocks noChangeAspect="1"/>
          </p:cNvPicPr>
          <p:nvPr/>
        </p:nvPicPr>
        <p:blipFill>
          <a:blip r:embed="rId3"/>
          <a:stretch>
            <a:fillRect/>
          </a:stretch>
        </p:blipFill>
        <p:spPr>
          <a:xfrm>
            <a:off x="7027403" y="2306282"/>
            <a:ext cx="2979738" cy="2138363"/>
          </a:xfrm>
          <a:prstGeom prst="rect">
            <a:avLst/>
          </a:prstGeom>
        </p:spPr>
      </p:pic>
      <p:cxnSp>
        <p:nvCxnSpPr>
          <p:cNvPr id="13" name="直线连接符 10">
            <a:extLst>
              <a:ext uri="{FF2B5EF4-FFF2-40B4-BE49-F238E27FC236}">
                <a16:creationId xmlns:a16="http://schemas.microsoft.com/office/drawing/2014/main" id="{7340AE1B-BA14-2D83-ADF3-A2066A0ADA88}"/>
              </a:ext>
            </a:extLst>
          </p:cNvPr>
          <p:cNvCxnSpPr/>
          <p:nvPr/>
        </p:nvCxnSpPr>
        <p:spPr>
          <a:xfrm flipV="1">
            <a:off x="9890326" y="2007657"/>
            <a:ext cx="508000" cy="535729"/>
          </a:xfrm>
          <a:prstGeom prst="line">
            <a:avLst/>
          </a:prstGeom>
          <a:ln w="2857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矩形: 圆角 14">
            <a:extLst>
              <a:ext uri="{FF2B5EF4-FFF2-40B4-BE49-F238E27FC236}">
                <a16:creationId xmlns:a16="http://schemas.microsoft.com/office/drawing/2014/main" id="{FA86E631-EAC3-707F-5C02-FE1DB150CB0A}"/>
              </a:ext>
            </a:extLst>
          </p:cNvPr>
          <p:cNvSpPr/>
          <p:nvPr/>
        </p:nvSpPr>
        <p:spPr>
          <a:xfrm>
            <a:off x="6814852" y="1370881"/>
            <a:ext cx="3404840" cy="49608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900E11"/>
                </a:solidFill>
                <a:ea typeface="微软雅黑" panose="020B0503020204020204" pitchFamily="34" charset="-122"/>
              </a:rPr>
              <a:t>Space Partition</a:t>
            </a:r>
            <a:endParaRPr lang="zh-CN" altLang="en-US" sz="2400" b="1" dirty="0">
              <a:solidFill>
                <a:srgbClr val="900E11"/>
              </a:solidFill>
              <a:ea typeface="微软雅黑" panose="020B0503020204020204" pitchFamily="34" charset="-122"/>
            </a:endParaRPr>
          </a:p>
        </p:txBody>
      </p:sp>
      <p:sp>
        <p:nvSpPr>
          <p:cNvPr id="16" name="文本框 15">
            <a:extLst>
              <a:ext uri="{FF2B5EF4-FFF2-40B4-BE49-F238E27FC236}">
                <a16:creationId xmlns:a16="http://schemas.microsoft.com/office/drawing/2014/main" id="{96437D16-5F9F-77CE-E811-F1A47DF9278D}"/>
              </a:ext>
            </a:extLst>
          </p:cNvPr>
          <p:cNvSpPr txBox="1"/>
          <p:nvPr/>
        </p:nvSpPr>
        <p:spPr>
          <a:xfrm>
            <a:off x="10398326" y="1618922"/>
            <a:ext cx="1793674" cy="1107996"/>
          </a:xfrm>
          <a:prstGeom prst="rect">
            <a:avLst/>
          </a:prstGeom>
          <a:noFill/>
        </p:spPr>
        <p:txBody>
          <a:bodyPr wrap="square" rtlCol="0">
            <a:spAutoFit/>
          </a:bodyPr>
          <a:lstStyle/>
          <a:p>
            <a:r>
              <a:rPr lang="en-US" altLang="zh-CN" sz="2200" b="1" i="1" dirty="0"/>
              <a:t>Axis-Aligned Bounding Box</a:t>
            </a:r>
          </a:p>
          <a:p>
            <a:r>
              <a:rPr lang="en-US" altLang="zh-CN" sz="2200" b="1" i="1" dirty="0"/>
              <a:t>(AABB)</a:t>
            </a:r>
            <a:endParaRPr lang="zh-CN" altLang="en-US" sz="2200" b="1" i="1" dirty="0"/>
          </a:p>
        </p:txBody>
      </p:sp>
      <p:sp>
        <p:nvSpPr>
          <p:cNvPr id="3" name="灯片编号占位符 2">
            <a:extLst>
              <a:ext uri="{FF2B5EF4-FFF2-40B4-BE49-F238E27FC236}">
                <a16:creationId xmlns:a16="http://schemas.microsoft.com/office/drawing/2014/main" id="{D4E70349-838C-FE36-53CA-A0D3A8FCC9DD}"/>
              </a:ext>
            </a:extLst>
          </p:cNvPr>
          <p:cNvSpPr>
            <a:spLocks noGrp="1"/>
          </p:cNvSpPr>
          <p:nvPr>
            <p:ph type="sldNum" sz="quarter" idx="12"/>
          </p:nvPr>
        </p:nvSpPr>
        <p:spPr/>
        <p:txBody>
          <a:bodyPr/>
          <a:lstStyle/>
          <a:p>
            <a:fld id="{565CE74E-AB26-4998-AD42-012C4C1AD076}" type="slidenum">
              <a:rPr lang="zh-CN" altLang="en-US" smtClean="0"/>
              <a:t>13</a:t>
            </a:fld>
            <a:endParaRPr lang="zh-CN" altLang="en-US" dirty="0"/>
          </a:p>
        </p:txBody>
      </p:sp>
      <p:sp>
        <p:nvSpPr>
          <p:cNvPr id="19" name="矩形: 圆角 9">
            <a:extLst>
              <a:ext uri="{FF2B5EF4-FFF2-40B4-BE49-F238E27FC236}">
                <a16:creationId xmlns:a16="http://schemas.microsoft.com/office/drawing/2014/main" id="{63C7281F-7C7A-06ED-70B7-BD847C05B7B6}"/>
              </a:ext>
            </a:extLst>
          </p:cNvPr>
          <p:cNvSpPr/>
          <p:nvPr/>
        </p:nvSpPr>
        <p:spPr>
          <a:xfrm>
            <a:off x="1380395" y="2179969"/>
            <a:ext cx="3404839" cy="2370447"/>
          </a:xfrm>
          <a:prstGeom prst="roundRect">
            <a:avLst/>
          </a:prstGeom>
          <a:solidFill>
            <a:schemeClr val="bg1"/>
          </a:solidFill>
          <a:ln w="19050">
            <a:solidFill>
              <a:srgbClr val="900E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圆角 14">
            <a:extLst>
              <a:ext uri="{FF2B5EF4-FFF2-40B4-BE49-F238E27FC236}">
                <a16:creationId xmlns:a16="http://schemas.microsoft.com/office/drawing/2014/main" id="{17691011-F28B-54E5-82B6-4170FF382025}"/>
              </a:ext>
            </a:extLst>
          </p:cNvPr>
          <p:cNvSpPr/>
          <p:nvPr/>
        </p:nvSpPr>
        <p:spPr>
          <a:xfrm>
            <a:off x="1103843" y="1373171"/>
            <a:ext cx="3957940" cy="49608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a:solidFill>
                  <a:srgbClr val="900E11"/>
                </a:solidFill>
              </a:rPr>
              <a:t>Construct Sphere Primitives</a:t>
            </a:r>
            <a:endParaRPr lang="zh-CN" altLang="en-US" sz="2400" b="1" dirty="0">
              <a:solidFill>
                <a:srgbClr val="900E11"/>
              </a:solidFill>
              <a:latin typeface="微软雅黑" panose="020B0503020204020204" pitchFamily="34" charset="-122"/>
            </a:endParaRPr>
          </a:p>
        </p:txBody>
      </p:sp>
      <p:pic>
        <p:nvPicPr>
          <p:cNvPr id="21" name="图片 20">
            <a:extLst>
              <a:ext uri="{FF2B5EF4-FFF2-40B4-BE49-F238E27FC236}">
                <a16:creationId xmlns:a16="http://schemas.microsoft.com/office/drawing/2014/main" id="{BE7232AD-9441-A2E1-F0DB-3F0942609934}"/>
              </a:ext>
            </a:extLst>
          </p:cNvPr>
          <p:cNvPicPr>
            <a:picLocks noChangeAspect="1"/>
          </p:cNvPicPr>
          <p:nvPr/>
        </p:nvPicPr>
        <p:blipFill>
          <a:blip r:embed="rId4"/>
          <a:srcRect b="271"/>
          <a:stretch>
            <a:fillRect/>
          </a:stretch>
        </p:blipFill>
        <p:spPr>
          <a:xfrm>
            <a:off x="1972410" y="2305319"/>
            <a:ext cx="2220806" cy="2113993"/>
          </a:xfrm>
          <a:prstGeom prst="rect">
            <a:avLst/>
          </a:prstGeom>
        </p:spPr>
      </p:pic>
      <p:cxnSp>
        <p:nvCxnSpPr>
          <p:cNvPr id="22" name="直线箭头连接符 14">
            <a:extLst>
              <a:ext uri="{FF2B5EF4-FFF2-40B4-BE49-F238E27FC236}">
                <a16:creationId xmlns:a16="http://schemas.microsoft.com/office/drawing/2014/main" id="{40146659-1FDD-6D2C-4AAE-DFBD72867AA1}"/>
              </a:ext>
            </a:extLst>
          </p:cNvPr>
          <p:cNvCxnSpPr/>
          <p:nvPr/>
        </p:nvCxnSpPr>
        <p:spPr>
          <a:xfrm flipH="1" flipV="1">
            <a:off x="3294309" y="3175782"/>
            <a:ext cx="59716" cy="119431"/>
          </a:xfrm>
          <a:prstGeom prst="straightConnector1">
            <a:avLst/>
          </a:prstGeom>
          <a:ln w="28575">
            <a:solidFill>
              <a:srgbClr val="FF0000"/>
            </a:solidFill>
            <a:tailEnd type="stealth"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076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19"/>
                                        </p:tgtEl>
                                        <p:attrNameLst>
                                          <p:attrName>style.opacity</p:attrName>
                                        </p:attrNameLst>
                                      </p:cBhvr>
                                      <p:to>
                                        <p:strVal val="0.5"/>
                                      </p:to>
                                    </p:set>
                                    <p:animEffect filter="image" prLst="opacity: 0.5">
                                      <p:cBhvr rctx="IE">
                                        <p:cTn id="7" dur="indefinite"/>
                                        <p:tgtEl>
                                          <p:spTgt spid="19"/>
                                        </p:tgtEl>
                                      </p:cBhvr>
                                    </p:animEffect>
                                  </p:childTnLst>
                                </p:cTn>
                              </p:par>
                              <p:par>
                                <p:cTn id="8" presetID="9" presetClass="emph" presetSubtype="0" grpId="0" nodeType="withEffect">
                                  <p:stCondLst>
                                    <p:cond delay="0"/>
                                  </p:stCondLst>
                                  <p:childTnLst>
                                    <p:set>
                                      <p:cBhvr>
                                        <p:cTn id="9" dur="indefinite"/>
                                        <p:tgtEl>
                                          <p:spTgt spid="20"/>
                                        </p:tgtEl>
                                        <p:attrNameLst>
                                          <p:attrName>style.opacity</p:attrName>
                                        </p:attrNameLst>
                                      </p:cBhvr>
                                      <p:to>
                                        <p:strVal val="0.5"/>
                                      </p:to>
                                    </p:set>
                                    <p:animEffect filter="image" prLst="opacity: 0.5">
                                      <p:cBhvr rctx="IE">
                                        <p:cTn id="10" dur="indefinite"/>
                                        <p:tgtEl>
                                          <p:spTgt spid="20"/>
                                        </p:tgtEl>
                                      </p:cBhvr>
                                    </p:animEffect>
                                  </p:childTnLst>
                                </p:cTn>
                              </p:par>
                              <p:par>
                                <p:cTn id="11" presetID="9" presetClass="emph" presetSubtype="0" nodeType="withEffect">
                                  <p:stCondLst>
                                    <p:cond delay="0"/>
                                  </p:stCondLst>
                                  <p:childTnLst>
                                    <p:set>
                                      <p:cBhvr>
                                        <p:cTn id="12" dur="indefinite"/>
                                        <p:tgtEl>
                                          <p:spTgt spid="21"/>
                                        </p:tgtEl>
                                        <p:attrNameLst>
                                          <p:attrName>style.opacity</p:attrName>
                                        </p:attrNameLst>
                                      </p:cBhvr>
                                      <p:to>
                                        <p:strVal val="0.5"/>
                                      </p:to>
                                    </p:set>
                                    <p:animEffect filter="image" prLst="opacity: 0.5">
                                      <p:cBhvr rctx="IE">
                                        <p:cTn id="13" dur="indefinite"/>
                                        <p:tgtEl>
                                          <p:spTgt spid="21"/>
                                        </p:tgtEl>
                                      </p:cBhvr>
                                    </p:animEffect>
                                  </p:childTnLst>
                                </p:cTn>
                              </p:par>
                              <p:par>
                                <p:cTn id="14" presetID="9" presetClass="emph" presetSubtype="0" nodeType="withEffect">
                                  <p:stCondLst>
                                    <p:cond delay="0"/>
                                  </p:stCondLst>
                                  <p:childTnLst>
                                    <p:set>
                                      <p:cBhvr>
                                        <p:cTn id="15" dur="indefinite"/>
                                        <p:tgtEl>
                                          <p:spTgt spid="22"/>
                                        </p:tgtEl>
                                        <p:attrNameLst>
                                          <p:attrName>style.opacity</p:attrName>
                                        </p:attrNameLst>
                                      </p:cBhvr>
                                      <p:to>
                                        <p:strVal val="0.5"/>
                                      </p:to>
                                    </p:set>
                                    <p:animEffect filter="image" prLst="opacity: 0.5">
                                      <p:cBhvr rctx="IE">
                                        <p:cTn id="16" dur="indefinite"/>
                                        <p:tgtEl>
                                          <p:spTgt spid="22"/>
                                        </p:tgtEl>
                                      </p:cBhvr>
                                    </p:animEffect>
                                  </p:childTnLst>
                                </p:cTn>
                              </p:par>
                            </p:childTnLst>
                          </p:cTn>
                        </p:par>
                        <p:par>
                          <p:cTn id="17" fill="hold">
                            <p:stCondLst>
                              <p:cond delay="0"/>
                            </p:stCondLst>
                            <p:childTnLst>
                              <p:par>
                                <p:cTn id="18" presetID="10" presetClass="entr" presetSubtype="0" fill="hold" grpId="0"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P spid="16" grpId="0"/>
      <p:bldP spid="19" grpId="0" animBg="1"/>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BD8F0-DB7E-A2CF-E9F3-3C934408C685}"/>
            </a:ext>
          </a:extLst>
        </p:cNvPr>
        <p:cNvGrpSpPr/>
        <p:nvPr/>
      </p:nvGrpSpPr>
      <p:grpSpPr>
        <a:xfrm>
          <a:off x="0" y="0"/>
          <a:ext cx="0" cy="0"/>
          <a:chOff x="0" y="0"/>
          <a:chExt cx="0" cy="0"/>
        </a:xfrm>
      </p:grpSpPr>
      <p:sp>
        <p:nvSpPr>
          <p:cNvPr id="47" name="矩形 46">
            <a:extLst>
              <a:ext uri="{FF2B5EF4-FFF2-40B4-BE49-F238E27FC236}">
                <a16:creationId xmlns:a16="http://schemas.microsoft.com/office/drawing/2014/main" id="{C3B61F78-53F7-3A14-6B67-D6722E3128EA}"/>
              </a:ext>
            </a:extLst>
          </p:cNvPr>
          <p:cNvSpPr/>
          <p:nvPr/>
        </p:nvSpPr>
        <p:spPr>
          <a:xfrm>
            <a:off x="3189058" y="3451389"/>
            <a:ext cx="1927589" cy="1863028"/>
          </a:xfrm>
          <a:prstGeom prst="rect">
            <a:avLst/>
          </a:prstGeom>
          <a:solidFill>
            <a:srgbClr val="ED7D31">
              <a:lumMod val="40000"/>
              <a:lumOff val="60000"/>
            </a:srgbClr>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4" name="椭圆 93">
            <a:extLst>
              <a:ext uri="{FF2B5EF4-FFF2-40B4-BE49-F238E27FC236}">
                <a16:creationId xmlns:a16="http://schemas.microsoft.com/office/drawing/2014/main" id="{BC42C9B7-0313-BFA8-7BB9-B8F2217C52EC}"/>
              </a:ext>
            </a:extLst>
          </p:cNvPr>
          <p:cNvSpPr/>
          <p:nvPr/>
        </p:nvSpPr>
        <p:spPr>
          <a:xfrm>
            <a:off x="4073476" y="3570303"/>
            <a:ext cx="84967" cy="84967"/>
          </a:xfrm>
          <a:prstGeom prst="ellipse">
            <a:avLst/>
          </a:prstGeom>
          <a:solidFill>
            <a:schemeClr val="tx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5" name="椭圆 94">
            <a:extLst>
              <a:ext uri="{FF2B5EF4-FFF2-40B4-BE49-F238E27FC236}">
                <a16:creationId xmlns:a16="http://schemas.microsoft.com/office/drawing/2014/main" id="{29ED1B0B-D551-52CA-B5B6-AD7B2CD88A8D}"/>
              </a:ext>
            </a:extLst>
          </p:cNvPr>
          <p:cNvSpPr/>
          <p:nvPr/>
        </p:nvSpPr>
        <p:spPr>
          <a:xfrm>
            <a:off x="4110368" y="5053234"/>
            <a:ext cx="84967" cy="84967"/>
          </a:xfrm>
          <a:prstGeom prst="ellipse">
            <a:avLst/>
          </a:prstGeom>
          <a:solidFill>
            <a:schemeClr val="tx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6" name="椭圆 95">
            <a:extLst>
              <a:ext uri="{FF2B5EF4-FFF2-40B4-BE49-F238E27FC236}">
                <a16:creationId xmlns:a16="http://schemas.microsoft.com/office/drawing/2014/main" id="{B6557A0D-2F24-E662-17AB-4C552749E69E}"/>
              </a:ext>
            </a:extLst>
          </p:cNvPr>
          <p:cNvSpPr/>
          <p:nvPr/>
        </p:nvSpPr>
        <p:spPr>
          <a:xfrm>
            <a:off x="4869734" y="3815510"/>
            <a:ext cx="84967" cy="84967"/>
          </a:xfrm>
          <a:prstGeom prst="ellipse">
            <a:avLst/>
          </a:prstGeom>
          <a:solidFill>
            <a:schemeClr val="tx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7" name="椭圆 96">
            <a:extLst>
              <a:ext uri="{FF2B5EF4-FFF2-40B4-BE49-F238E27FC236}">
                <a16:creationId xmlns:a16="http://schemas.microsoft.com/office/drawing/2014/main" id="{41D1828E-23CB-60EA-B45E-2EB895601023}"/>
              </a:ext>
            </a:extLst>
          </p:cNvPr>
          <p:cNvSpPr/>
          <p:nvPr/>
        </p:nvSpPr>
        <p:spPr>
          <a:xfrm>
            <a:off x="3315091" y="4056687"/>
            <a:ext cx="84967" cy="84967"/>
          </a:xfrm>
          <a:prstGeom prst="ellipse">
            <a:avLst/>
          </a:prstGeom>
          <a:solidFill>
            <a:schemeClr val="tx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0" name="矩形 89">
            <a:extLst>
              <a:ext uri="{FF2B5EF4-FFF2-40B4-BE49-F238E27FC236}">
                <a16:creationId xmlns:a16="http://schemas.microsoft.com/office/drawing/2014/main" id="{671297EC-3351-C592-7BCC-303A0344448C}"/>
              </a:ext>
            </a:extLst>
          </p:cNvPr>
          <p:cNvSpPr/>
          <p:nvPr/>
        </p:nvSpPr>
        <p:spPr>
          <a:xfrm>
            <a:off x="5723254" y="3185362"/>
            <a:ext cx="2478662" cy="2319304"/>
          </a:xfrm>
          <a:prstGeom prst="rect">
            <a:avLst/>
          </a:prstGeom>
          <a:solidFill>
            <a:sysClr val="window" lastClr="FFFFFF"/>
          </a:solidFill>
          <a:ln w="28575" cap="flat" cmpd="sng" algn="ctr">
            <a:solidFill>
              <a:schemeClr val="tx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89" name="矩形 88">
            <a:extLst>
              <a:ext uri="{FF2B5EF4-FFF2-40B4-BE49-F238E27FC236}">
                <a16:creationId xmlns:a16="http://schemas.microsoft.com/office/drawing/2014/main" id="{AC439C50-C2FE-0B56-EB84-B8E028AF863D}"/>
              </a:ext>
            </a:extLst>
          </p:cNvPr>
          <p:cNvSpPr/>
          <p:nvPr/>
        </p:nvSpPr>
        <p:spPr>
          <a:xfrm>
            <a:off x="3184446" y="3461850"/>
            <a:ext cx="1927589" cy="1852565"/>
          </a:xfrm>
          <a:prstGeom prst="rect">
            <a:avLst/>
          </a:prstGeom>
          <a:noFill/>
          <a:ln w="28575" cap="flat" cmpd="sng" algn="ctr">
            <a:solidFill>
              <a:schemeClr val="tx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7" name="矩形 76">
            <a:extLst>
              <a:ext uri="{FF2B5EF4-FFF2-40B4-BE49-F238E27FC236}">
                <a16:creationId xmlns:a16="http://schemas.microsoft.com/office/drawing/2014/main" id="{65DD9084-3310-8056-8090-A92DB09660D9}"/>
              </a:ext>
            </a:extLst>
          </p:cNvPr>
          <p:cNvSpPr/>
          <p:nvPr/>
        </p:nvSpPr>
        <p:spPr>
          <a:xfrm>
            <a:off x="2238229" y="1251415"/>
            <a:ext cx="6057207" cy="4337398"/>
          </a:xfrm>
          <a:prstGeom prst="rect">
            <a:avLst/>
          </a:prstGeom>
          <a:noFill/>
          <a:ln w="28575" cap="flat" cmpd="sng" algn="ctr">
            <a:solidFill>
              <a:schemeClr val="tx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 name="标题 1">
            <a:extLst>
              <a:ext uri="{FF2B5EF4-FFF2-40B4-BE49-F238E27FC236}">
                <a16:creationId xmlns:a16="http://schemas.microsoft.com/office/drawing/2014/main" id="{24D34589-78AE-F1B0-E107-752D781BF9BC}"/>
              </a:ext>
            </a:extLst>
          </p:cNvPr>
          <p:cNvSpPr>
            <a:spLocks noGrp="1"/>
          </p:cNvSpPr>
          <p:nvPr>
            <p:ph type="title"/>
          </p:nvPr>
        </p:nvSpPr>
        <p:spPr/>
        <p:txBody>
          <a:bodyPr/>
          <a:lstStyle/>
          <a:p>
            <a:r>
              <a:rPr lang="en-US" altLang="zh-CN" dirty="0"/>
              <a:t>RT Core Acceleration</a:t>
            </a:r>
            <a:endParaRPr lang="zh-CN" altLang="en-US" dirty="0"/>
          </a:p>
        </p:txBody>
      </p:sp>
      <p:sp>
        <p:nvSpPr>
          <p:cNvPr id="3" name="灯片编号占位符 2">
            <a:extLst>
              <a:ext uri="{FF2B5EF4-FFF2-40B4-BE49-F238E27FC236}">
                <a16:creationId xmlns:a16="http://schemas.microsoft.com/office/drawing/2014/main" id="{DA130727-9639-5C84-500E-169B0C643B9B}"/>
              </a:ext>
            </a:extLst>
          </p:cNvPr>
          <p:cNvSpPr>
            <a:spLocks noGrp="1"/>
          </p:cNvSpPr>
          <p:nvPr>
            <p:ph type="sldNum" sz="quarter" idx="12"/>
          </p:nvPr>
        </p:nvSpPr>
        <p:spPr/>
        <p:txBody>
          <a:bodyPr/>
          <a:lstStyle/>
          <a:p>
            <a:fld id="{565CE74E-AB26-4998-AD42-012C4C1AD076}" type="slidenum">
              <a:rPr lang="zh-CN" altLang="en-US" smtClean="0"/>
              <a:t>14</a:t>
            </a:fld>
            <a:endParaRPr lang="zh-CN" altLang="en-US" dirty="0"/>
          </a:p>
        </p:txBody>
      </p:sp>
      <p:sp>
        <p:nvSpPr>
          <p:cNvPr id="46" name="矩形 45">
            <a:extLst>
              <a:ext uri="{FF2B5EF4-FFF2-40B4-BE49-F238E27FC236}">
                <a16:creationId xmlns:a16="http://schemas.microsoft.com/office/drawing/2014/main" id="{CA70C1C4-2C99-DE90-3B8B-03581C48F286}"/>
              </a:ext>
            </a:extLst>
          </p:cNvPr>
          <p:cNvSpPr/>
          <p:nvPr/>
        </p:nvSpPr>
        <p:spPr>
          <a:xfrm>
            <a:off x="2377440" y="1523798"/>
            <a:ext cx="3117346" cy="1789245"/>
          </a:xfrm>
          <a:prstGeom prst="rect">
            <a:avLst/>
          </a:prstGeom>
          <a:solidFill>
            <a:sysClr val="window" lastClr="FFFFFF"/>
          </a:solidFill>
          <a:ln w="28575" cap="flat" cmpd="sng" algn="ctr">
            <a:solidFill>
              <a:schemeClr val="tx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8" name="矩形 47">
            <a:extLst>
              <a:ext uri="{FF2B5EF4-FFF2-40B4-BE49-F238E27FC236}">
                <a16:creationId xmlns:a16="http://schemas.microsoft.com/office/drawing/2014/main" id="{716F2CDB-1E39-90D4-74EF-0C55E51A51B1}"/>
              </a:ext>
            </a:extLst>
          </p:cNvPr>
          <p:cNvSpPr/>
          <p:nvPr/>
        </p:nvSpPr>
        <p:spPr>
          <a:xfrm>
            <a:off x="5647365" y="1362537"/>
            <a:ext cx="2314153" cy="1715463"/>
          </a:xfrm>
          <a:prstGeom prst="rect">
            <a:avLst/>
          </a:prstGeom>
          <a:solidFill>
            <a:sysClr val="window" lastClr="FFFFFF"/>
          </a:solidFill>
          <a:ln w="28575" cap="flat" cmpd="sng" algn="ctr">
            <a:solidFill>
              <a:schemeClr val="tx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9" name="矩形 48">
            <a:extLst>
              <a:ext uri="{FF2B5EF4-FFF2-40B4-BE49-F238E27FC236}">
                <a16:creationId xmlns:a16="http://schemas.microsoft.com/office/drawing/2014/main" id="{1C36FB87-20EF-38D0-401F-1AC77BC1B13D}"/>
              </a:ext>
            </a:extLst>
          </p:cNvPr>
          <p:cNvSpPr/>
          <p:nvPr/>
        </p:nvSpPr>
        <p:spPr>
          <a:xfrm>
            <a:off x="5799143" y="3205637"/>
            <a:ext cx="1005299" cy="2108780"/>
          </a:xfrm>
          <a:prstGeom prst="rect">
            <a:avLst/>
          </a:prstGeom>
          <a:solidFill>
            <a:sysClr val="window" lastClr="FFFFFF"/>
          </a:solidFill>
          <a:ln w="28575" cap="flat" cmpd="sng" algn="ctr">
            <a:solidFill>
              <a:schemeClr val="tx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0" name="矩形 49">
            <a:extLst>
              <a:ext uri="{FF2B5EF4-FFF2-40B4-BE49-F238E27FC236}">
                <a16:creationId xmlns:a16="http://schemas.microsoft.com/office/drawing/2014/main" id="{621AC4EE-C624-7F1B-8C18-D5FD10D58425}"/>
              </a:ext>
            </a:extLst>
          </p:cNvPr>
          <p:cNvSpPr/>
          <p:nvPr/>
        </p:nvSpPr>
        <p:spPr>
          <a:xfrm>
            <a:off x="6956219" y="3451389"/>
            <a:ext cx="1235871" cy="2044074"/>
          </a:xfrm>
          <a:prstGeom prst="rect">
            <a:avLst/>
          </a:prstGeom>
          <a:solidFill>
            <a:sysClr val="window" lastClr="FFFFFF"/>
          </a:solidFill>
          <a:ln w="28575" cap="flat" cmpd="sng" algn="ctr">
            <a:solidFill>
              <a:schemeClr val="tx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1" name="椭圆 50">
            <a:extLst>
              <a:ext uri="{FF2B5EF4-FFF2-40B4-BE49-F238E27FC236}">
                <a16:creationId xmlns:a16="http://schemas.microsoft.com/office/drawing/2014/main" id="{E04656F8-975E-9287-1CE4-8D9893E9321C}"/>
              </a:ext>
            </a:extLst>
          </p:cNvPr>
          <p:cNvSpPr/>
          <p:nvPr/>
        </p:nvSpPr>
        <p:spPr>
          <a:xfrm>
            <a:off x="3484737" y="1853864"/>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2" name="椭圆 51">
            <a:extLst>
              <a:ext uri="{FF2B5EF4-FFF2-40B4-BE49-F238E27FC236}">
                <a16:creationId xmlns:a16="http://schemas.microsoft.com/office/drawing/2014/main" id="{DF960331-FB7B-B930-5DC5-BDCF502BF811}"/>
              </a:ext>
            </a:extLst>
          </p:cNvPr>
          <p:cNvSpPr/>
          <p:nvPr/>
        </p:nvSpPr>
        <p:spPr>
          <a:xfrm>
            <a:off x="4719119" y="1641736"/>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3" name="椭圆 52">
            <a:extLst>
              <a:ext uri="{FF2B5EF4-FFF2-40B4-BE49-F238E27FC236}">
                <a16:creationId xmlns:a16="http://schemas.microsoft.com/office/drawing/2014/main" id="{47E9B0F1-4823-BB70-4411-E8163CFC1304}"/>
              </a:ext>
            </a:extLst>
          </p:cNvPr>
          <p:cNvSpPr/>
          <p:nvPr/>
        </p:nvSpPr>
        <p:spPr>
          <a:xfrm>
            <a:off x="5319551" y="2263594"/>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4" name="椭圆 53">
            <a:extLst>
              <a:ext uri="{FF2B5EF4-FFF2-40B4-BE49-F238E27FC236}">
                <a16:creationId xmlns:a16="http://schemas.microsoft.com/office/drawing/2014/main" id="{AC9442CF-FD7E-844A-9C5F-36A680AB7DE1}"/>
              </a:ext>
            </a:extLst>
          </p:cNvPr>
          <p:cNvSpPr/>
          <p:nvPr/>
        </p:nvSpPr>
        <p:spPr>
          <a:xfrm>
            <a:off x="4415705" y="2509328"/>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5" name="椭圆 54">
            <a:extLst>
              <a:ext uri="{FF2B5EF4-FFF2-40B4-BE49-F238E27FC236}">
                <a16:creationId xmlns:a16="http://schemas.microsoft.com/office/drawing/2014/main" id="{47284266-0B41-E7E5-293D-518BD635D7F6}"/>
              </a:ext>
            </a:extLst>
          </p:cNvPr>
          <p:cNvSpPr/>
          <p:nvPr/>
        </p:nvSpPr>
        <p:spPr>
          <a:xfrm>
            <a:off x="2651586" y="3092348"/>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6" name="椭圆 55">
            <a:extLst>
              <a:ext uri="{FF2B5EF4-FFF2-40B4-BE49-F238E27FC236}">
                <a16:creationId xmlns:a16="http://schemas.microsoft.com/office/drawing/2014/main" id="{1B70C6E9-453E-D4FD-9A44-A14F9388B42F}"/>
              </a:ext>
            </a:extLst>
          </p:cNvPr>
          <p:cNvSpPr/>
          <p:nvPr/>
        </p:nvSpPr>
        <p:spPr>
          <a:xfrm>
            <a:off x="6012939" y="2879568"/>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7" name="椭圆 56">
            <a:extLst>
              <a:ext uri="{FF2B5EF4-FFF2-40B4-BE49-F238E27FC236}">
                <a16:creationId xmlns:a16="http://schemas.microsoft.com/office/drawing/2014/main" id="{E2BA9F73-B65E-4167-B6F4-2431F895F17B}"/>
              </a:ext>
            </a:extLst>
          </p:cNvPr>
          <p:cNvSpPr/>
          <p:nvPr/>
        </p:nvSpPr>
        <p:spPr>
          <a:xfrm>
            <a:off x="6710252" y="2466844"/>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8" name="椭圆 57">
            <a:extLst>
              <a:ext uri="{FF2B5EF4-FFF2-40B4-BE49-F238E27FC236}">
                <a16:creationId xmlns:a16="http://schemas.microsoft.com/office/drawing/2014/main" id="{3EB1AC19-E1D3-4370-788C-193B001D08D4}"/>
              </a:ext>
            </a:extLst>
          </p:cNvPr>
          <p:cNvSpPr/>
          <p:nvPr/>
        </p:nvSpPr>
        <p:spPr>
          <a:xfrm>
            <a:off x="7815623" y="2362778"/>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9" name="椭圆 58">
            <a:extLst>
              <a:ext uri="{FF2B5EF4-FFF2-40B4-BE49-F238E27FC236}">
                <a16:creationId xmlns:a16="http://schemas.microsoft.com/office/drawing/2014/main" id="{23685A05-E13F-6939-3FA4-AA652ED902AC}"/>
              </a:ext>
            </a:extLst>
          </p:cNvPr>
          <p:cNvSpPr/>
          <p:nvPr/>
        </p:nvSpPr>
        <p:spPr>
          <a:xfrm>
            <a:off x="6335598" y="1486907"/>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0" name="椭圆 59">
            <a:extLst>
              <a:ext uri="{FF2B5EF4-FFF2-40B4-BE49-F238E27FC236}">
                <a16:creationId xmlns:a16="http://schemas.microsoft.com/office/drawing/2014/main" id="{B342FB62-A779-4264-D9E1-B76797DFD89E}"/>
              </a:ext>
            </a:extLst>
          </p:cNvPr>
          <p:cNvSpPr/>
          <p:nvPr/>
        </p:nvSpPr>
        <p:spPr>
          <a:xfrm>
            <a:off x="4073476" y="3570305"/>
            <a:ext cx="84967" cy="84967"/>
          </a:xfrm>
          <a:prstGeom prst="ellipse">
            <a:avLst/>
          </a:prstGeom>
          <a:solidFill>
            <a:srgbClr val="ED7D3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1" name="椭圆 60">
            <a:extLst>
              <a:ext uri="{FF2B5EF4-FFF2-40B4-BE49-F238E27FC236}">
                <a16:creationId xmlns:a16="http://schemas.microsoft.com/office/drawing/2014/main" id="{3C0C4996-7B47-50A5-A644-0E6E7EB168FC}"/>
              </a:ext>
            </a:extLst>
          </p:cNvPr>
          <p:cNvSpPr/>
          <p:nvPr/>
        </p:nvSpPr>
        <p:spPr>
          <a:xfrm>
            <a:off x="4110368" y="5053236"/>
            <a:ext cx="84967" cy="84967"/>
          </a:xfrm>
          <a:prstGeom prst="ellipse">
            <a:avLst/>
          </a:prstGeom>
          <a:solidFill>
            <a:srgbClr val="ED7D3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2" name="椭圆 61">
            <a:extLst>
              <a:ext uri="{FF2B5EF4-FFF2-40B4-BE49-F238E27FC236}">
                <a16:creationId xmlns:a16="http://schemas.microsoft.com/office/drawing/2014/main" id="{8A949025-DEC5-F069-148A-421715F24DC6}"/>
              </a:ext>
            </a:extLst>
          </p:cNvPr>
          <p:cNvSpPr/>
          <p:nvPr/>
        </p:nvSpPr>
        <p:spPr>
          <a:xfrm>
            <a:off x="4869734" y="3815512"/>
            <a:ext cx="84967" cy="84967"/>
          </a:xfrm>
          <a:prstGeom prst="ellipse">
            <a:avLst/>
          </a:prstGeom>
          <a:solidFill>
            <a:srgbClr val="ED7D3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3" name="椭圆 62">
            <a:extLst>
              <a:ext uri="{FF2B5EF4-FFF2-40B4-BE49-F238E27FC236}">
                <a16:creationId xmlns:a16="http://schemas.microsoft.com/office/drawing/2014/main" id="{584317A6-0441-8A6E-F188-74705E99B1FF}"/>
              </a:ext>
            </a:extLst>
          </p:cNvPr>
          <p:cNvSpPr/>
          <p:nvPr/>
        </p:nvSpPr>
        <p:spPr>
          <a:xfrm>
            <a:off x="3315091" y="4056689"/>
            <a:ext cx="84967" cy="84967"/>
          </a:xfrm>
          <a:prstGeom prst="ellipse">
            <a:avLst/>
          </a:prstGeom>
          <a:solidFill>
            <a:srgbClr val="ED7D3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4" name="椭圆 63">
            <a:extLst>
              <a:ext uri="{FF2B5EF4-FFF2-40B4-BE49-F238E27FC236}">
                <a16:creationId xmlns:a16="http://schemas.microsoft.com/office/drawing/2014/main" id="{2F96733C-52E7-040C-87FA-6D43AD8E74C4}"/>
              </a:ext>
            </a:extLst>
          </p:cNvPr>
          <p:cNvSpPr/>
          <p:nvPr/>
        </p:nvSpPr>
        <p:spPr>
          <a:xfrm>
            <a:off x="6606840" y="3294979"/>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5" name="椭圆 64">
            <a:extLst>
              <a:ext uri="{FF2B5EF4-FFF2-40B4-BE49-F238E27FC236}">
                <a16:creationId xmlns:a16="http://schemas.microsoft.com/office/drawing/2014/main" id="{56B24F83-AB9A-3FCE-26C2-B051698BB908}"/>
              </a:ext>
            </a:extLst>
          </p:cNvPr>
          <p:cNvSpPr/>
          <p:nvPr/>
        </p:nvSpPr>
        <p:spPr>
          <a:xfrm>
            <a:off x="6521872" y="4175059"/>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6" name="椭圆 65">
            <a:extLst>
              <a:ext uri="{FF2B5EF4-FFF2-40B4-BE49-F238E27FC236}">
                <a16:creationId xmlns:a16="http://schemas.microsoft.com/office/drawing/2014/main" id="{DFBF8CD9-4082-9360-36CB-00E032ECBBE6}"/>
              </a:ext>
            </a:extLst>
          </p:cNvPr>
          <p:cNvSpPr/>
          <p:nvPr/>
        </p:nvSpPr>
        <p:spPr>
          <a:xfrm>
            <a:off x="5975505" y="4968269"/>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7" name="椭圆 66">
            <a:extLst>
              <a:ext uri="{FF2B5EF4-FFF2-40B4-BE49-F238E27FC236}">
                <a16:creationId xmlns:a16="http://schemas.microsoft.com/office/drawing/2014/main" id="{69574F66-0396-4E41-B182-8C267B7ADE73}"/>
              </a:ext>
            </a:extLst>
          </p:cNvPr>
          <p:cNvSpPr/>
          <p:nvPr/>
        </p:nvSpPr>
        <p:spPr>
          <a:xfrm>
            <a:off x="7961518" y="3730545"/>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8" name="椭圆 67">
            <a:extLst>
              <a:ext uri="{FF2B5EF4-FFF2-40B4-BE49-F238E27FC236}">
                <a16:creationId xmlns:a16="http://schemas.microsoft.com/office/drawing/2014/main" id="{7950A123-EB41-477D-D115-CA44700D42D1}"/>
              </a:ext>
            </a:extLst>
          </p:cNvPr>
          <p:cNvSpPr/>
          <p:nvPr/>
        </p:nvSpPr>
        <p:spPr>
          <a:xfrm>
            <a:off x="7222523" y="4260026"/>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69" name="椭圆 68">
            <a:extLst>
              <a:ext uri="{FF2B5EF4-FFF2-40B4-BE49-F238E27FC236}">
                <a16:creationId xmlns:a16="http://schemas.microsoft.com/office/drawing/2014/main" id="{D23F007D-DE31-0955-AF70-5F26430AD45D}"/>
              </a:ext>
            </a:extLst>
          </p:cNvPr>
          <p:cNvSpPr/>
          <p:nvPr/>
        </p:nvSpPr>
        <p:spPr>
          <a:xfrm>
            <a:off x="7839661" y="5229450"/>
            <a:ext cx="84967" cy="84967"/>
          </a:xfrm>
          <a:prstGeom prst="ellipse">
            <a:avLst/>
          </a:prstGeom>
          <a:solidFill>
            <a:sysClr val="windowText" lastClr="0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70" name="椭圆 69">
            <a:extLst>
              <a:ext uri="{FF2B5EF4-FFF2-40B4-BE49-F238E27FC236}">
                <a16:creationId xmlns:a16="http://schemas.microsoft.com/office/drawing/2014/main" id="{2222AF81-A9FC-1604-FAD5-55B1D6C54B9E}"/>
              </a:ext>
            </a:extLst>
          </p:cNvPr>
          <p:cNvSpPr/>
          <p:nvPr/>
        </p:nvSpPr>
        <p:spPr>
          <a:xfrm>
            <a:off x="2523445" y="1684219"/>
            <a:ext cx="341248" cy="332024"/>
          </a:xfrm>
          <a:prstGeom prst="ellipse">
            <a:avLst/>
          </a:prstGeom>
          <a:solidFill>
            <a:srgbClr val="FFC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rPr>
              <a:t>1</a:t>
            </a:r>
            <a:endParaRPr kumimoji="0" lang="zh-CN" altLang="en-US"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endParaRPr>
          </a:p>
        </p:txBody>
      </p:sp>
      <p:sp>
        <p:nvSpPr>
          <p:cNvPr id="71" name="椭圆 70">
            <a:extLst>
              <a:ext uri="{FF2B5EF4-FFF2-40B4-BE49-F238E27FC236}">
                <a16:creationId xmlns:a16="http://schemas.microsoft.com/office/drawing/2014/main" id="{210D122F-BFFC-DACB-99E3-A6B5128B4627}"/>
              </a:ext>
            </a:extLst>
          </p:cNvPr>
          <p:cNvSpPr/>
          <p:nvPr/>
        </p:nvSpPr>
        <p:spPr>
          <a:xfrm>
            <a:off x="3315091" y="3554765"/>
            <a:ext cx="341248" cy="332024"/>
          </a:xfrm>
          <a:prstGeom prst="ellipse">
            <a:avLst/>
          </a:prstGeom>
          <a:solidFill>
            <a:srgbClr val="FFC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rPr>
              <a:t>3</a:t>
            </a:r>
            <a:endParaRPr kumimoji="0" lang="zh-CN" altLang="en-US"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endParaRPr>
          </a:p>
        </p:txBody>
      </p:sp>
      <p:sp>
        <p:nvSpPr>
          <p:cNvPr id="72" name="椭圆 71">
            <a:extLst>
              <a:ext uri="{FF2B5EF4-FFF2-40B4-BE49-F238E27FC236}">
                <a16:creationId xmlns:a16="http://schemas.microsoft.com/office/drawing/2014/main" id="{9182DCC4-BB72-0990-AF88-87C50579844E}"/>
              </a:ext>
            </a:extLst>
          </p:cNvPr>
          <p:cNvSpPr/>
          <p:nvPr/>
        </p:nvSpPr>
        <p:spPr>
          <a:xfrm>
            <a:off x="7094382" y="3570305"/>
            <a:ext cx="341248" cy="332024"/>
          </a:xfrm>
          <a:prstGeom prst="ellipse">
            <a:avLst/>
          </a:prstGeom>
          <a:solidFill>
            <a:srgbClr val="FFC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rPr>
              <a:t>5</a:t>
            </a:r>
            <a:endParaRPr kumimoji="0" lang="zh-CN" altLang="en-US"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endParaRPr>
          </a:p>
        </p:txBody>
      </p:sp>
      <p:sp>
        <p:nvSpPr>
          <p:cNvPr id="73" name="椭圆 72">
            <a:extLst>
              <a:ext uri="{FF2B5EF4-FFF2-40B4-BE49-F238E27FC236}">
                <a16:creationId xmlns:a16="http://schemas.microsoft.com/office/drawing/2014/main" id="{B1228B59-B4DE-AD30-5B5F-E30BD529CBF4}"/>
              </a:ext>
            </a:extLst>
          </p:cNvPr>
          <p:cNvSpPr/>
          <p:nvPr/>
        </p:nvSpPr>
        <p:spPr>
          <a:xfrm>
            <a:off x="5924343" y="3379946"/>
            <a:ext cx="341248" cy="332024"/>
          </a:xfrm>
          <a:prstGeom prst="ellipse">
            <a:avLst/>
          </a:prstGeom>
          <a:solidFill>
            <a:srgbClr val="FFC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rPr>
              <a:t>4</a:t>
            </a:r>
            <a:endParaRPr kumimoji="0" lang="zh-CN" altLang="en-US"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endParaRPr>
          </a:p>
        </p:txBody>
      </p:sp>
      <p:sp>
        <p:nvSpPr>
          <p:cNvPr id="74" name="椭圆 73">
            <a:extLst>
              <a:ext uri="{FF2B5EF4-FFF2-40B4-BE49-F238E27FC236}">
                <a16:creationId xmlns:a16="http://schemas.microsoft.com/office/drawing/2014/main" id="{7C062E9C-8227-BE82-181B-865BC510064C}"/>
              </a:ext>
            </a:extLst>
          </p:cNvPr>
          <p:cNvSpPr/>
          <p:nvPr/>
        </p:nvSpPr>
        <p:spPr>
          <a:xfrm>
            <a:off x="5820858" y="1549507"/>
            <a:ext cx="341248" cy="332024"/>
          </a:xfrm>
          <a:prstGeom prst="ellipse">
            <a:avLst/>
          </a:prstGeom>
          <a:solidFill>
            <a:srgbClr val="FFC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rPr>
              <a:t>2</a:t>
            </a:r>
            <a:endParaRPr kumimoji="0" lang="zh-CN" altLang="en-US" sz="2000" b="1" i="0" u="none" strike="noStrike" kern="0" cap="none" spc="0" normalizeH="0" baseline="0" noProof="0" dirty="0">
              <a:ln>
                <a:noFill/>
              </a:ln>
              <a:solidFill>
                <a:prstClr val="black"/>
              </a:solidFill>
              <a:effectLst/>
              <a:uLnTx/>
              <a:uFillTx/>
              <a:ea typeface="等线" panose="02010600030101010101" pitchFamily="2" charset="-122"/>
              <a:cs typeface="Arial" panose="020B0604020202020204" pitchFamily="34" charset="0"/>
            </a:endParaRPr>
          </a:p>
        </p:txBody>
      </p:sp>
      <p:sp>
        <p:nvSpPr>
          <p:cNvPr id="75" name="椭圆 74">
            <a:extLst>
              <a:ext uri="{FF2B5EF4-FFF2-40B4-BE49-F238E27FC236}">
                <a16:creationId xmlns:a16="http://schemas.microsoft.com/office/drawing/2014/main" id="{A1F08D86-1BC9-F6C1-C3A6-02F2847758E8}"/>
              </a:ext>
            </a:extLst>
          </p:cNvPr>
          <p:cNvSpPr/>
          <p:nvPr/>
        </p:nvSpPr>
        <p:spPr>
          <a:xfrm>
            <a:off x="4407554" y="4223470"/>
            <a:ext cx="141612" cy="141612"/>
          </a:xfrm>
          <a:prstGeom prst="ellipse">
            <a:avLst/>
          </a:prstGeom>
          <a:solidFill>
            <a:srgbClr val="70AD47"/>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mc:AlternateContent xmlns:mc="http://schemas.openxmlformats.org/markup-compatibility/2006" xmlns:a14="http://schemas.microsoft.com/office/drawing/2010/main">
        <mc:Choice Requires="a14">
          <p:sp>
            <p:nvSpPr>
              <p:cNvPr id="76" name="文本框 75">
                <a:extLst>
                  <a:ext uri="{FF2B5EF4-FFF2-40B4-BE49-F238E27FC236}">
                    <a16:creationId xmlns:a16="http://schemas.microsoft.com/office/drawing/2014/main" id="{D653CD47-345C-7148-C309-B08AAAF3B41D}"/>
                  </a:ext>
                </a:extLst>
              </p:cNvPr>
              <p:cNvSpPr txBox="1"/>
              <p:nvPr/>
            </p:nvSpPr>
            <p:spPr>
              <a:xfrm>
                <a:off x="4471106" y="3915776"/>
                <a:ext cx="596667" cy="58113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altLang="zh-CN" sz="1800" b="0" i="1" u="none" strike="noStrike" kern="0" cap="none" spc="0" normalizeH="0" baseline="0" noProof="0" smtClean="0">
                          <a:ln>
                            <a:noFill/>
                          </a:ln>
                          <a:solidFill>
                            <a:prstClr val="black"/>
                          </a:solidFill>
                          <a:effectLst/>
                          <a:uLnTx/>
                          <a:uFillTx/>
                          <a:latin typeface="Cambria Math" panose="02040503050406030204" pitchFamily="18" charset="0"/>
                        </a:rPr>
                        <m:t>𝑞</m:t>
                      </m:r>
                    </m:oMath>
                  </m:oMathPara>
                </a14:m>
                <a:endParaRPr kumimoji="0" lang="zh-CN" altLang="en-US" sz="1800" b="0"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endParaRPr>
              </a:p>
            </p:txBody>
          </p:sp>
        </mc:Choice>
        <mc:Fallback xmlns="">
          <p:sp>
            <p:nvSpPr>
              <p:cNvPr id="76" name="文本框 75">
                <a:extLst>
                  <a:ext uri="{FF2B5EF4-FFF2-40B4-BE49-F238E27FC236}">
                    <a16:creationId xmlns:a16="http://schemas.microsoft.com/office/drawing/2014/main" id="{D653CD47-345C-7148-C309-B08AAAF3B41D}"/>
                  </a:ext>
                </a:extLst>
              </p:cNvPr>
              <p:cNvSpPr txBox="1">
                <a:spLocks noRot="1" noChangeAspect="1" noMove="1" noResize="1" noEditPoints="1" noAdjustHandles="1" noChangeArrowheads="1" noChangeShapeType="1" noTextEdit="1"/>
              </p:cNvSpPr>
              <p:nvPr/>
            </p:nvSpPr>
            <p:spPr>
              <a:xfrm>
                <a:off x="4471106" y="3915776"/>
                <a:ext cx="596667" cy="581131"/>
              </a:xfrm>
              <a:prstGeom prst="rect">
                <a:avLst/>
              </a:prstGeom>
              <a:blipFill>
                <a:blip r:embed="rId3"/>
                <a:stretch>
                  <a:fillRect/>
                </a:stretch>
              </a:blipFill>
            </p:spPr>
            <p:txBody>
              <a:bodyPr/>
              <a:lstStyle/>
              <a:p>
                <a:r>
                  <a:rPr lang="zh-CN" altLang="en-US">
                    <a:noFill/>
                  </a:rPr>
                  <a:t> </a:t>
                </a:r>
              </a:p>
            </p:txBody>
          </p:sp>
        </mc:Fallback>
      </mc:AlternateContent>
      <p:cxnSp>
        <p:nvCxnSpPr>
          <p:cNvPr id="79" name="直接连接符 78">
            <a:extLst>
              <a:ext uri="{FF2B5EF4-FFF2-40B4-BE49-F238E27FC236}">
                <a16:creationId xmlns:a16="http://schemas.microsoft.com/office/drawing/2014/main" id="{0C881E43-FF77-AAFD-D975-69855B5E80D2}"/>
              </a:ext>
            </a:extLst>
          </p:cNvPr>
          <p:cNvCxnSpPr/>
          <p:nvPr/>
        </p:nvCxnSpPr>
        <p:spPr>
          <a:xfrm>
            <a:off x="5560621" y="1251415"/>
            <a:ext cx="0" cy="4337398"/>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80" name="矩形 79">
            <a:extLst>
              <a:ext uri="{FF2B5EF4-FFF2-40B4-BE49-F238E27FC236}">
                <a16:creationId xmlns:a16="http://schemas.microsoft.com/office/drawing/2014/main" id="{3E168DFE-0106-67EE-D085-E2B6DA2F3FA4}"/>
              </a:ext>
            </a:extLst>
          </p:cNvPr>
          <p:cNvSpPr/>
          <p:nvPr/>
        </p:nvSpPr>
        <p:spPr>
          <a:xfrm>
            <a:off x="2385793" y="1521904"/>
            <a:ext cx="3117346" cy="3812298"/>
          </a:xfrm>
          <a:prstGeom prst="rect">
            <a:avLst/>
          </a:prstGeom>
          <a:noFill/>
          <a:ln w="28575" cap="flat" cmpd="sng" algn="ctr">
            <a:solidFill>
              <a:schemeClr val="tx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81" name="矩形 80">
            <a:extLst>
              <a:ext uri="{FF2B5EF4-FFF2-40B4-BE49-F238E27FC236}">
                <a16:creationId xmlns:a16="http://schemas.microsoft.com/office/drawing/2014/main" id="{D0D49268-ED60-7290-CB0D-2CACD94DAD62}"/>
              </a:ext>
            </a:extLst>
          </p:cNvPr>
          <p:cNvSpPr/>
          <p:nvPr/>
        </p:nvSpPr>
        <p:spPr>
          <a:xfrm>
            <a:off x="5657192" y="1353333"/>
            <a:ext cx="2534898" cy="4142129"/>
          </a:xfrm>
          <a:prstGeom prst="rect">
            <a:avLst/>
          </a:prstGeom>
          <a:noFill/>
          <a:ln w="28575" cap="flat" cmpd="sng" algn="ctr">
            <a:solidFill>
              <a:schemeClr val="tx1"/>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cxnSp>
        <p:nvCxnSpPr>
          <p:cNvPr id="82" name="直接连接符 81">
            <a:extLst>
              <a:ext uri="{FF2B5EF4-FFF2-40B4-BE49-F238E27FC236}">
                <a16:creationId xmlns:a16="http://schemas.microsoft.com/office/drawing/2014/main" id="{EBFE83D1-D296-1791-A321-4F1BA89C3316}"/>
              </a:ext>
            </a:extLst>
          </p:cNvPr>
          <p:cNvCxnSpPr>
            <a:cxnSpLocks/>
          </p:cNvCxnSpPr>
          <p:nvPr/>
        </p:nvCxnSpPr>
        <p:spPr>
          <a:xfrm>
            <a:off x="2385793" y="3384163"/>
            <a:ext cx="3117346"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86" name="直接连接符 85">
            <a:extLst>
              <a:ext uri="{FF2B5EF4-FFF2-40B4-BE49-F238E27FC236}">
                <a16:creationId xmlns:a16="http://schemas.microsoft.com/office/drawing/2014/main" id="{CA3D8B56-28FD-4D21-F2D5-A2F351FFFD9C}"/>
              </a:ext>
            </a:extLst>
          </p:cNvPr>
          <p:cNvCxnSpPr>
            <a:cxnSpLocks/>
          </p:cNvCxnSpPr>
          <p:nvPr/>
        </p:nvCxnSpPr>
        <p:spPr>
          <a:xfrm>
            <a:off x="5657192" y="3148055"/>
            <a:ext cx="2469995" cy="14586"/>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91" name="直接连接符 90">
            <a:extLst>
              <a:ext uri="{FF2B5EF4-FFF2-40B4-BE49-F238E27FC236}">
                <a16:creationId xmlns:a16="http://schemas.microsoft.com/office/drawing/2014/main" id="{A3167DE9-EEB9-818D-EE1A-D0369331666B}"/>
              </a:ext>
            </a:extLst>
          </p:cNvPr>
          <p:cNvCxnSpPr>
            <a:cxnSpLocks/>
          </p:cNvCxnSpPr>
          <p:nvPr/>
        </p:nvCxnSpPr>
        <p:spPr>
          <a:xfrm>
            <a:off x="6882120" y="3185362"/>
            <a:ext cx="0" cy="2319304"/>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98" name="文本框 97">
            <a:extLst>
              <a:ext uri="{FF2B5EF4-FFF2-40B4-BE49-F238E27FC236}">
                <a16:creationId xmlns:a16="http://schemas.microsoft.com/office/drawing/2014/main" id="{493D3092-1685-3F89-EEC0-C130A86623EB}"/>
              </a:ext>
            </a:extLst>
          </p:cNvPr>
          <p:cNvSpPr txBox="1"/>
          <p:nvPr/>
        </p:nvSpPr>
        <p:spPr>
          <a:xfrm>
            <a:off x="8610600" y="1885724"/>
            <a:ext cx="3225800" cy="954107"/>
          </a:xfrm>
          <a:prstGeom prst="rect">
            <a:avLst/>
          </a:prstGeom>
          <a:noFill/>
        </p:spPr>
        <p:txBody>
          <a:bodyPr wrap="square" rtlCol="0">
            <a:spAutoFit/>
          </a:bodyPr>
          <a:lstStyle/>
          <a:p>
            <a:pPr algn="ctr"/>
            <a:r>
              <a:rPr lang="en-US" altLang="zh-CN" sz="2800" b="1" dirty="0"/>
              <a:t>Set the maximum AABB size to 5</a:t>
            </a:r>
            <a:endParaRPr lang="zh-CN" altLang="en-US" sz="2800" b="1" dirty="0"/>
          </a:p>
        </p:txBody>
      </p:sp>
      <p:sp>
        <p:nvSpPr>
          <p:cNvPr id="100" name="箭头: 下 99">
            <a:extLst>
              <a:ext uri="{FF2B5EF4-FFF2-40B4-BE49-F238E27FC236}">
                <a16:creationId xmlns:a16="http://schemas.microsoft.com/office/drawing/2014/main" id="{0A3EE383-573A-A649-7B71-9FC3111657B7}"/>
              </a:ext>
            </a:extLst>
          </p:cNvPr>
          <p:cNvSpPr/>
          <p:nvPr/>
        </p:nvSpPr>
        <p:spPr>
          <a:xfrm>
            <a:off x="10052050" y="2938244"/>
            <a:ext cx="342900" cy="534786"/>
          </a:xfrm>
          <a:prstGeom prst="downArrow">
            <a:avLst>
              <a:gd name="adj1" fmla="val 23333"/>
              <a:gd name="adj2" fmla="val 50000"/>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a:extLst>
              <a:ext uri="{FF2B5EF4-FFF2-40B4-BE49-F238E27FC236}">
                <a16:creationId xmlns:a16="http://schemas.microsoft.com/office/drawing/2014/main" id="{6123710B-9044-D9FA-8671-1690DD7247D4}"/>
              </a:ext>
            </a:extLst>
          </p:cNvPr>
          <p:cNvSpPr txBox="1"/>
          <p:nvPr/>
        </p:nvSpPr>
        <p:spPr>
          <a:xfrm>
            <a:off x="8329168" y="3554765"/>
            <a:ext cx="3788664" cy="523220"/>
          </a:xfrm>
          <a:prstGeom prst="rect">
            <a:avLst/>
          </a:prstGeom>
          <a:noFill/>
        </p:spPr>
        <p:txBody>
          <a:bodyPr wrap="square" rtlCol="0">
            <a:spAutoFit/>
          </a:bodyPr>
          <a:lstStyle/>
          <a:p>
            <a:pPr algn="ctr"/>
            <a:r>
              <a:rPr lang="en-US" altLang="zh-CN" sz="2800" b="1" dirty="0"/>
              <a:t>Recursive partitioning</a:t>
            </a:r>
            <a:endParaRPr lang="zh-CN" altLang="en-US" sz="2800" b="1" dirty="0"/>
          </a:p>
        </p:txBody>
      </p:sp>
    </p:spTree>
    <p:extLst>
      <p:ext uri="{BB962C8B-B14F-4D97-AF65-F5344CB8AC3E}">
        <p14:creationId xmlns:p14="http://schemas.microsoft.com/office/powerpoint/2010/main" val="4036585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500"/>
                                        <p:tgtEl>
                                          <p:spTgt spid="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fade">
                                      <p:cBhvr>
                                        <p:cTn id="10" dur="500"/>
                                        <p:tgtEl>
                                          <p:spTgt spid="10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7"/>
                                        </p:tgtEl>
                                        <p:attrNameLst>
                                          <p:attrName>style.visibility</p:attrName>
                                        </p:attrNameLst>
                                      </p:cBhvr>
                                      <p:to>
                                        <p:strVal val="visible"/>
                                      </p:to>
                                    </p:set>
                                    <p:animEffect transition="in" filter="fade">
                                      <p:cBhvr>
                                        <p:cTn id="16" dur="500"/>
                                        <p:tgtEl>
                                          <p:spTgt spid="7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79"/>
                                        </p:tgtEl>
                                        <p:attrNameLst>
                                          <p:attrName>style.visibility</p:attrName>
                                        </p:attrNameLst>
                                      </p:cBhvr>
                                      <p:to>
                                        <p:strVal val="visible"/>
                                      </p:to>
                                    </p:set>
                                    <p:animEffect transition="in" filter="wipe(up)">
                                      <p:cBhvr>
                                        <p:cTn id="21" dur="1000"/>
                                        <p:tgtEl>
                                          <p:spTgt spid="79"/>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80"/>
                                        </p:tgtEl>
                                        <p:attrNameLst>
                                          <p:attrName>style.visibility</p:attrName>
                                        </p:attrNameLst>
                                      </p:cBhvr>
                                      <p:to>
                                        <p:strVal val="visible"/>
                                      </p:to>
                                    </p:set>
                                    <p:animEffect transition="in" filter="fade">
                                      <p:cBhvr>
                                        <p:cTn id="25" dur="500"/>
                                        <p:tgtEl>
                                          <p:spTgt spid="8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1"/>
                                        </p:tgtEl>
                                        <p:attrNameLst>
                                          <p:attrName>style.visibility</p:attrName>
                                        </p:attrNameLst>
                                      </p:cBhvr>
                                      <p:to>
                                        <p:strVal val="visible"/>
                                      </p:to>
                                    </p:set>
                                    <p:animEffect transition="in" filter="fade">
                                      <p:cBhvr>
                                        <p:cTn id="28" dur="500"/>
                                        <p:tgtEl>
                                          <p:spTgt spid="81"/>
                                        </p:tgtEl>
                                      </p:cBhvr>
                                    </p:animEffect>
                                  </p:childTnLst>
                                </p:cTn>
                              </p:par>
                              <p:par>
                                <p:cTn id="29" presetID="1" presetClass="exit" presetSubtype="0" fill="hold" grpId="1" nodeType="withEffect">
                                  <p:stCondLst>
                                    <p:cond delay="0"/>
                                  </p:stCondLst>
                                  <p:childTnLst>
                                    <p:set>
                                      <p:cBhvr>
                                        <p:cTn id="30" dur="1" fill="hold">
                                          <p:stCondLst>
                                            <p:cond delay="0"/>
                                          </p:stCondLst>
                                        </p:cTn>
                                        <p:tgtEl>
                                          <p:spTgt spid="77"/>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7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2"/>
                                        </p:tgtEl>
                                        <p:attrNameLst>
                                          <p:attrName>style.visibility</p:attrName>
                                        </p:attrNameLst>
                                      </p:cBhvr>
                                      <p:to>
                                        <p:strVal val="visible"/>
                                      </p:to>
                                    </p:set>
                                    <p:animEffect transition="in" filter="wipe(left)">
                                      <p:cBhvr>
                                        <p:cTn id="37" dur="1000"/>
                                        <p:tgtEl>
                                          <p:spTgt spid="82"/>
                                        </p:tgtEl>
                                      </p:cBhvr>
                                    </p:animEffect>
                                  </p:childTnLst>
                                </p:cTn>
                              </p:par>
                              <p:par>
                                <p:cTn id="38" presetID="22" presetClass="entr" presetSubtype="8" fill="hold" nodeType="withEffect">
                                  <p:stCondLst>
                                    <p:cond delay="0"/>
                                  </p:stCondLst>
                                  <p:childTnLst>
                                    <p:set>
                                      <p:cBhvr>
                                        <p:cTn id="39" dur="1" fill="hold">
                                          <p:stCondLst>
                                            <p:cond delay="0"/>
                                          </p:stCondLst>
                                        </p:cTn>
                                        <p:tgtEl>
                                          <p:spTgt spid="86"/>
                                        </p:tgtEl>
                                        <p:attrNameLst>
                                          <p:attrName>style.visibility</p:attrName>
                                        </p:attrNameLst>
                                      </p:cBhvr>
                                      <p:to>
                                        <p:strVal val="visible"/>
                                      </p:to>
                                    </p:set>
                                    <p:animEffect transition="in" filter="wipe(left)">
                                      <p:cBhvr>
                                        <p:cTn id="40" dur="1000"/>
                                        <p:tgtEl>
                                          <p:spTgt spid="86"/>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46"/>
                                        </p:tgtEl>
                                        <p:attrNameLst>
                                          <p:attrName>style.visibility</p:attrName>
                                        </p:attrNameLst>
                                      </p:cBhvr>
                                      <p:to>
                                        <p:strVal val="visible"/>
                                      </p:to>
                                    </p:set>
                                    <p:animEffect transition="in" filter="fade">
                                      <p:cBhvr>
                                        <p:cTn id="44" dur="500"/>
                                        <p:tgtEl>
                                          <p:spTgt spid="46"/>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89"/>
                                        </p:tgtEl>
                                        <p:attrNameLst>
                                          <p:attrName>style.visibility</p:attrName>
                                        </p:attrNameLst>
                                      </p:cBhvr>
                                      <p:to>
                                        <p:strVal val="visible"/>
                                      </p:to>
                                    </p:set>
                                    <p:animEffect transition="in" filter="fade">
                                      <p:cBhvr>
                                        <p:cTn id="47" dur="500"/>
                                        <p:tgtEl>
                                          <p:spTgt spid="8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48"/>
                                        </p:tgtEl>
                                        <p:attrNameLst>
                                          <p:attrName>style.visibility</p:attrName>
                                        </p:attrNameLst>
                                      </p:cBhvr>
                                      <p:to>
                                        <p:strVal val="visible"/>
                                      </p:to>
                                    </p:set>
                                    <p:animEffect transition="in" filter="fade">
                                      <p:cBhvr>
                                        <p:cTn id="50" dur="500"/>
                                        <p:tgtEl>
                                          <p:spTgt spid="4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90"/>
                                        </p:tgtEl>
                                        <p:attrNameLst>
                                          <p:attrName>style.visibility</p:attrName>
                                        </p:attrNameLst>
                                      </p:cBhvr>
                                      <p:to>
                                        <p:strVal val="visible"/>
                                      </p:to>
                                    </p:set>
                                    <p:animEffect transition="in" filter="fade">
                                      <p:cBhvr>
                                        <p:cTn id="53" dur="500"/>
                                        <p:tgtEl>
                                          <p:spTgt spid="90"/>
                                        </p:tgtEl>
                                      </p:cBhvr>
                                    </p:animEffect>
                                  </p:childTnLst>
                                </p:cTn>
                              </p:par>
                              <p:par>
                                <p:cTn id="54" presetID="1" presetClass="exit" presetSubtype="0" fill="hold" nodeType="withEffect">
                                  <p:stCondLst>
                                    <p:cond delay="0"/>
                                  </p:stCondLst>
                                  <p:childTnLst>
                                    <p:set>
                                      <p:cBhvr>
                                        <p:cTn id="55" dur="1" fill="hold">
                                          <p:stCondLst>
                                            <p:cond delay="0"/>
                                          </p:stCondLst>
                                        </p:cTn>
                                        <p:tgtEl>
                                          <p:spTgt spid="82"/>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86"/>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80"/>
                                        </p:tgtEl>
                                        <p:attrNameLst>
                                          <p:attrName>style.visibility</p:attrName>
                                        </p:attrNameLst>
                                      </p:cBhvr>
                                      <p:to>
                                        <p:strVal val="hidden"/>
                                      </p:to>
                                    </p:set>
                                  </p:childTnLst>
                                </p:cTn>
                              </p:par>
                              <p:par>
                                <p:cTn id="60" presetID="1" presetClass="exit" presetSubtype="0" fill="hold" grpId="1" nodeType="withEffect">
                                  <p:stCondLst>
                                    <p:cond delay="0"/>
                                  </p:stCondLst>
                                  <p:childTnLst>
                                    <p:set>
                                      <p:cBhvr>
                                        <p:cTn id="61" dur="1" fill="hold">
                                          <p:stCondLst>
                                            <p:cond delay="0"/>
                                          </p:stCondLst>
                                        </p:cTn>
                                        <p:tgtEl>
                                          <p:spTgt spid="81"/>
                                        </p:tgtEl>
                                        <p:attrNameLst>
                                          <p:attrName>style.visibility</p:attrName>
                                        </p:attrNameLst>
                                      </p:cBhvr>
                                      <p:to>
                                        <p:strVal val="hidden"/>
                                      </p:to>
                                    </p:se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nodeType="clickEffect">
                                  <p:stCondLst>
                                    <p:cond delay="0"/>
                                  </p:stCondLst>
                                  <p:childTnLst>
                                    <p:set>
                                      <p:cBhvr>
                                        <p:cTn id="65" dur="1" fill="hold">
                                          <p:stCondLst>
                                            <p:cond delay="0"/>
                                          </p:stCondLst>
                                        </p:cTn>
                                        <p:tgtEl>
                                          <p:spTgt spid="91"/>
                                        </p:tgtEl>
                                        <p:attrNameLst>
                                          <p:attrName>style.visibility</p:attrName>
                                        </p:attrNameLst>
                                      </p:cBhvr>
                                      <p:to>
                                        <p:strVal val="visible"/>
                                      </p:to>
                                    </p:set>
                                    <p:animEffect transition="in" filter="wipe(up)">
                                      <p:cBhvr>
                                        <p:cTn id="66" dur="1000"/>
                                        <p:tgtEl>
                                          <p:spTgt spid="91"/>
                                        </p:tgtEl>
                                      </p:cBhvr>
                                    </p:animEffect>
                                  </p:childTnLst>
                                </p:cTn>
                              </p:par>
                            </p:childTnLst>
                          </p:cTn>
                        </p:par>
                        <p:par>
                          <p:cTn id="67" fill="hold">
                            <p:stCondLst>
                              <p:cond delay="1000"/>
                            </p:stCondLst>
                            <p:childTnLst>
                              <p:par>
                                <p:cTn id="68" presetID="10" presetClass="entr" presetSubtype="0" fill="hold" grpId="0" nodeType="afterEffect">
                                  <p:stCondLst>
                                    <p:cond delay="0"/>
                                  </p:stCondLst>
                                  <p:childTnLst>
                                    <p:set>
                                      <p:cBhvr>
                                        <p:cTn id="69" dur="1" fill="hold">
                                          <p:stCondLst>
                                            <p:cond delay="0"/>
                                          </p:stCondLst>
                                        </p:cTn>
                                        <p:tgtEl>
                                          <p:spTgt spid="50"/>
                                        </p:tgtEl>
                                        <p:attrNameLst>
                                          <p:attrName>style.visibility</p:attrName>
                                        </p:attrNameLst>
                                      </p:cBhvr>
                                      <p:to>
                                        <p:strVal val="visible"/>
                                      </p:to>
                                    </p:set>
                                    <p:animEffect transition="in" filter="fade">
                                      <p:cBhvr>
                                        <p:cTn id="70" dur="500"/>
                                        <p:tgtEl>
                                          <p:spTgt spid="5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fade">
                                      <p:cBhvr>
                                        <p:cTn id="73" dur="500"/>
                                        <p:tgtEl>
                                          <p:spTgt spid="49"/>
                                        </p:tgtEl>
                                      </p:cBhvr>
                                    </p:animEffect>
                                  </p:childTnLst>
                                </p:cTn>
                              </p:par>
                              <p:par>
                                <p:cTn id="74" presetID="1" presetClass="exit" presetSubtype="0" fill="hold" nodeType="withEffect">
                                  <p:stCondLst>
                                    <p:cond delay="0"/>
                                  </p:stCondLst>
                                  <p:childTnLst>
                                    <p:set>
                                      <p:cBhvr>
                                        <p:cTn id="75" dur="1" fill="hold">
                                          <p:stCondLst>
                                            <p:cond delay="0"/>
                                          </p:stCondLst>
                                        </p:cTn>
                                        <p:tgtEl>
                                          <p:spTgt spid="91"/>
                                        </p:tgtEl>
                                        <p:attrNameLst>
                                          <p:attrName>style.visibility</p:attrName>
                                        </p:attrNameLst>
                                      </p:cBhvr>
                                      <p:to>
                                        <p:strVal val="hidden"/>
                                      </p:to>
                                    </p:set>
                                  </p:childTnLst>
                                </p:cTn>
                              </p:par>
                              <p:par>
                                <p:cTn id="76" presetID="1" presetClass="exit" presetSubtype="0" fill="hold" grpId="1" nodeType="withEffect">
                                  <p:stCondLst>
                                    <p:cond delay="0"/>
                                  </p:stCondLst>
                                  <p:childTnLst>
                                    <p:set>
                                      <p:cBhvr>
                                        <p:cTn id="77" dur="1" fill="hold">
                                          <p:stCondLst>
                                            <p:cond delay="0"/>
                                          </p:stCondLst>
                                        </p:cTn>
                                        <p:tgtEl>
                                          <p:spTgt spid="90"/>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70"/>
                                        </p:tgtEl>
                                        <p:attrNameLst>
                                          <p:attrName>style.visibility</p:attrName>
                                        </p:attrNameLst>
                                      </p:cBhvr>
                                      <p:to>
                                        <p:strVal val="visible"/>
                                      </p:to>
                                    </p:set>
                                    <p:animEffect transition="in" filter="fade">
                                      <p:cBhvr>
                                        <p:cTn id="82" dur="500"/>
                                        <p:tgtEl>
                                          <p:spTgt spid="70"/>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71"/>
                                        </p:tgtEl>
                                        <p:attrNameLst>
                                          <p:attrName>style.visibility</p:attrName>
                                        </p:attrNameLst>
                                      </p:cBhvr>
                                      <p:to>
                                        <p:strVal val="visible"/>
                                      </p:to>
                                    </p:set>
                                    <p:animEffect transition="in" filter="fade">
                                      <p:cBhvr>
                                        <p:cTn id="85" dur="500"/>
                                        <p:tgtEl>
                                          <p:spTgt spid="71"/>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74"/>
                                        </p:tgtEl>
                                        <p:attrNameLst>
                                          <p:attrName>style.visibility</p:attrName>
                                        </p:attrNameLst>
                                      </p:cBhvr>
                                      <p:to>
                                        <p:strVal val="visible"/>
                                      </p:to>
                                    </p:set>
                                    <p:animEffect transition="in" filter="fade">
                                      <p:cBhvr>
                                        <p:cTn id="88" dur="500"/>
                                        <p:tgtEl>
                                          <p:spTgt spid="74"/>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73"/>
                                        </p:tgtEl>
                                        <p:attrNameLst>
                                          <p:attrName>style.visibility</p:attrName>
                                        </p:attrNameLst>
                                      </p:cBhvr>
                                      <p:to>
                                        <p:strVal val="visible"/>
                                      </p:to>
                                    </p:set>
                                    <p:animEffect transition="in" filter="fade">
                                      <p:cBhvr>
                                        <p:cTn id="91" dur="500"/>
                                        <p:tgtEl>
                                          <p:spTgt spid="73"/>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72"/>
                                        </p:tgtEl>
                                        <p:attrNameLst>
                                          <p:attrName>style.visibility</p:attrName>
                                        </p:attrNameLst>
                                      </p:cBhvr>
                                      <p:to>
                                        <p:strVal val="visible"/>
                                      </p:to>
                                    </p:set>
                                    <p:animEffect transition="in" filter="fade">
                                      <p:cBhvr>
                                        <p:cTn id="94" dur="500"/>
                                        <p:tgtEl>
                                          <p:spTgt spid="72"/>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7"/>
                                        </p:tgtEl>
                                        <p:attrNameLst>
                                          <p:attrName>style.visibility</p:attrName>
                                        </p:attrNameLst>
                                      </p:cBhvr>
                                      <p:to>
                                        <p:strVal val="visible"/>
                                      </p:to>
                                    </p:set>
                                    <p:animEffect transition="in" filter="fade">
                                      <p:cBhvr>
                                        <p:cTn id="97" dur="500"/>
                                        <p:tgtEl>
                                          <p:spTgt spid="47"/>
                                        </p:tgtEl>
                                      </p:cBhvr>
                                    </p:animEffect>
                                  </p:childTnLst>
                                </p:cTn>
                              </p:par>
                              <p:par>
                                <p:cTn id="98" presetID="1" presetClass="exit" presetSubtype="0" fill="hold" grpId="1" nodeType="withEffect">
                                  <p:stCondLst>
                                    <p:cond delay="0"/>
                                  </p:stCondLst>
                                  <p:childTnLst>
                                    <p:set>
                                      <p:cBhvr>
                                        <p:cTn id="99" dur="1" fill="hold">
                                          <p:stCondLst>
                                            <p:cond delay="0"/>
                                          </p:stCondLst>
                                        </p:cTn>
                                        <p:tgtEl>
                                          <p:spTgt spid="89"/>
                                        </p:tgtEl>
                                        <p:attrNameLst>
                                          <p:attrName>style.visibility</p:attrName>
                                        </p:attrNameLst>
                                      </p:cBhvr>
                                      <p:to>
                                        <p:strVal val="hidden"/>
                                      </p:to>
                                    </p:set>
                                  </p:childTnLst>
                                </p:cTn>
                              </p:par>
                              <p:par>
                                <p:cTn id="100" presetID="10" presetClass="entr" presetSubtype="0" fill="hold" grpId="0" nodeType="withEffect">
                                  <p:stCondLst>
                                    <p:cond delay="0"/>
                                  </p:stCondLst>
                                  <p:childTnLst>
                                    <p:set>
                                      <p:cBhvr>
                                        <p:cTn id="101" dur="1" fill="hold">
                                          <p:stCondLst>
                                            <p:cond delay="0"/>
                                          </p:stCondLst>
                                        </p:cTn>
                                        <p:tgtEl>
                                          <p:spTgt spid="63"/>
                                        </p:tgtEl>
                                        <p:attrNameLst>
                                          <p:attrName>style.visibility</p:attrName>
                                        </p:attrNameLst>
                                      </p:cBhvr>
                                      <p:to>
                                        <p:strVal val="visible"/>
                                      </p:to>
                                    </p:set>
                                    <p:animEffect transition="in" filter="fade">
                                      <p:cBhvr>
                                        <p:cTn id="102" dur="500"/>
                                        <p:tgtEl>
                                          <p:spTgt spid="63"/>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60"/>
                                        </p:tgtEl>
                                        <p:attrNameLst>
                                          <p:attrName>style.visibility</p:attrName>
                                        </p:attrNameLst>
                                      </p:cBhvr>
                                      <p:to>
                                        <p:strVal val="visible"/>
                                      </p:to>
                                    </p:set>
                                    <p:animEffect transition="in" filter="fade">
                                      <p:cBhvr>
                                        <p:cTn id="105" dur="500"/>
                                        <p:tgtEl>
                                          <p:spTgt spid="60"/>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62"/>
                                        </p:tgtEl>
                                        <p:attrNameLst>
                                          <p:attrName>style.visibility</p:attrName>
                                        </p:attrNameLst>
                                      </p:cBhvr>
                                      <p:to>
                                        <p:strVal val="visible"/>
                                      </p:to>
                                    </p:set>
                                    <p:animEffect transition="in" filter="fade">
                                      <p:cBhvr>
                                        <p:cTn id="108" dur="500"/>
                                        <p:tgtEl>
                                          <p:spTgt spid="62"/>
                                        </p:tgtEl>
                                      </p:cBhvr>
                                    </p:animEffect>
                                  </p:childTnLst>
                                </p:cTn>
                              </p:par>
                              <p:par>
                                <p:cTn id="109" presetID="10" presetClass="entr" presetSubtype="0" fill="hold" grpId="0" nodeType="withEffect">
                                  <p:stCondLst>
                                    <p:cond delay="0"/>
                                  </p:stCondLst>
                                  <p:childTnLst>
                                    <p:set>
                                      <p:cBhvr>
                                        <p:cTn id="110" dur="1" fill="hold">
                                          <p:stCondLst>
                                            <p:cond delay="0"/>
                                          </p:stCondLst>
                                        </p:cTn>
                                        <p:tgtEl>
                                          <p:spTgt spid="61"/>
                                        </p:tgtEl>
                                        <p:attrNameLst>
                                          <p:attrName>style.visibility</p:attrName>
                                        </p:attrNameLst>
                                      </p:cBhvr>
                                      <p:to>
                                        <p:strVal val="visible"/>
                                      </p:to>
                                    </p:set>
                                    <p:animEffect transition="in" filter="fade">
                                      <p:cBhvr>
                                        <p:cTn id="111" dur="500"/>
                                        <p:tgtEl>
                                          <p:spTgt spid="61"/>
                                        </p:tgtEl>
                                      </p:cBhvr>
                                    </p:animEffect>
                                  </p:childTnLst>
                                </p:cTn>
                              </p:par>
                              <p:par>
                                <p:cTn id="112" presetID="10" presetClass="entr" presetSubtype="0" fill="hold" grpId="0" nodeType="withEffect">
                                  <p:stCondLst>
                                    <p:cond delay="0"/>
                                  </p:stCondLst>
                                  <p:childTnLst>
                                    <p:set>
                                      <p:cBhvr>
                                        <p:cTn id="113" dur="1" fill="hold">
                                          <p:stCondLst>
                                            <p:cond delay="0"/>
                                          </p:stCondLst>
                                        </p:cTn>
                                        <p:tgtEl>
                                          <p:spTgt spid="76"/>
                                        </p:tgtEl>
                                        <p:attrNameLst>
                                          <p:attrName>style.visibility</p:attrName>
                                        </p:attrNameLst>
                                      </p:cBhvr>
                                      <p:to>
                                        <p:strVal val="visible"/>
                                      </p:to>
                                    </p:set>
                                    <p:animEffect transition="in" filter="fade">
                                      <p:cBhvr>
                                        <p:cTn id="114" dur="500"/>
                                        <p:tgtEl>
                                          <p:spTgt spid="76"/>
                                        </p:tgtEl>
                                      </p:cBhvr>
                                    </p:animEffect>
                                  </p:childTnLst>
                                </p:cTn>
                              </p:par>
                              <p:par>
                                <p:cTn id="115" presetID="10" presetClass="entr" presetSubtype="0" fill="hold" grpId="0" nodeType="withEffect">
                                  <p:stCondLst>
                                    <p:cond delay="0"/>
                                  </p:stCondLst>
                                  <p:childTnLst>
                                    <p:set>
                                      <p:cBhvr>
                                        <p:cTn id="116" dur="1" fill="hold">
                                          <p:stCondLst>
                                            <p:cond delay="0"/>
                                          </p:stCondLst>
                                        </p:cTn>
                                        <p:tgtEl>
                                          <p:spTgt spid="75"/>
                                        </p:tgtEl>
                                        <p:attrNameLst>
                                          <p:attrName>style.visibility</p:attrName>
                                        </p:attrNameLst>
                                      </p:cBhvr>
                                      <p:to>
                                        <p:strVal val="visible"/>
                                      </p:to>
                                    </p:set>
                                    <p:animEffect transition="in" filter="fade">
                                      <p:cBhvr>
                                        <p:cTn id="117"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90" grpId="0" animBg="1"/>
      <p:bldP spid="90" grpId="1" animBg="1"/>
      <p:bldP spid="89" grpId="0" animBg="1"/>
      <p:bldP spid="89" grpId="1" animBg="1"/>
      <p:bldP spid="77" grpId="0" animBg="1"/>
      <p:bldP spid="77" grpId="1" animBg="1"/>
      <p:bldP spid="46" grpId="0" animBg="1"/>
      <p:bldP spid="48" grpId="0" animBg="1"/>
      <p:bldP spid="49" grpId="0" animBg="1"/>
      <p:bldP spid="50" grpId="0" animBg="1"/>
      <p:bldP spid="60" grpId="0" animBg="1"/>
      <p:bldP spid="61" grpId="0" animBg="1"/>
      <p:bldP spid="62" grpId="0" animBg="1"/>
      <p:bldP spid="63" grpId="0" animBg="1"/>
      <p:bldP spid="70" grpId="0" animBg="1"/>
      <p:bldP spid="71" grpId="0" animBg="1"/>
      <p:bldP spid="72" grpId="0" animBg="1"/>
      <p:bldP spid="73" grpId="0" animBg="1"/>
      <p:bldP spid="74" grpId="0" animBg="1"/>
      <p:bldP spid="75" grpId="0" animBg="1"/>
      <p:bldP spid="76" grpId="0"/>
      <p:bldP spid="80" grpId="0" animBg="1"/>
      <p:bldP spid="80" grpId="1" animBg="1"/>
      <p:bldP spid="81" grpId="0" animBg="1"/>
      <p:bldP spid="81" grpId="1" animBg="1"/>
      <p:bldP spid="98" grpId="0"/>
      <p:bldP spid="100"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CE5D93-B3C8-8FDA-4C1C-EA326247AADC}"/>
              </a:ext>
            </a:extLst>
          </p:cNvPr>
          <p:cNvSpPr>
            <a:spLocks noGrp="1"/>
          </p:cNvSpPr>
          <p:nvPr>
            <p:ph type="title"/>
          </p:nvPr>
        </p:nvSpPr>
        <p:spPr/>
        <p:txBody>
          <a:bodyPr/>
          <a:lstStyle/>
          <a:p>
            <a:r>
              <a:rPr lang="en-US" altLang="zh-CN" dirty="0"/>
              <a:t>Twin-buffer</a:t>
            </a:r>
            <a:endParaRPr lang="zh-CN" altLang="en-US" dirty="0"/>
          </a:p>
        </p:txBody>
      </p:sp>
      <p:sp>
        <p:nvSpPr>
          <p:cNvPr id="3" name="内容占位符 2">
            <a:extLst>
              <a:ext uri="{FF2B5EF4-FFF2-40B4-BE49-F238E27FC236}">
                <a16:creationId xmlns:a16="http://schemas.microsoft.com/office/drawing/2014/main" id="{A3712E02-B67F-E7B1-2DA4-9927DA6C3C8F}"/>
              </a:ext>
            </a:extLst>
          </p:cNvPr>
          <p:cNvSpPr>
            <a:spLocks noGrp="1"/>
          </p:cNvSpPr>
          <p:nvPr>
            <p:ph idx="1"/>
          </p:nvPr>
        </p:nvSpPr>
        <p:spPr>
          <a:xfrm>
            <a:off x="4953795" y="1633189"/>
            <a:ext cx="5927563" cy="548717"/>
          </a:xfrm>
        </p:spPr>
        <p:txBody>
          <a:bodyPr>
            <a:normAutofit/>
          </a:bodyPr>
          <a:lstStyle/>
          <a:p>
            <a:pPr marL="0" indent="0">
              <a:buNone/>
            </a:pPr>
            <a:r>
              <a:rPr lang="en-US" altLang="zh-CN" b="1" dirty="0"/>
              <a:t>Only use PCA-reduced vectors:</a:t>
            </a:r>
          </a:p>
        </p:txBody>
      </p:sp>
      <p:sp>
        <p:nvSpPr>
          <p:cNvPr id="4" name="椭圆 3">
            <a:extLst>
              <a:ext uri="{FF2B5EF4-FFF2-40B4-BE49-F238E27FC236}">
                <a16:creationId xmlns:a16="http://schemas.microsoft.com/office/drawing/2014/main" id="{DF64CA2E-3135-C4FA-BB22-946273C2B815}"/>
              </a:ext>
            </a:extLst>
          </p:cNvPr>
          <p:cNvSpPr/>
          <p:nvPr/>
        </p:nvSpPr>
        <p:spPr>
          <a:xfrm>
            <a:off x="2246061" y="3410832"/>
            <a:ext cx="144000" cy="14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椭圆 4">
            <a:extLst>
              <a:ext uri="{FF2B5EF4-FFF2-40B4-BE49-F238E27FC236}">
                <a16:creationId xmlns:a16="http://schemas.microsoft.com/office/drawing/2014/main" id="{8D69BA7D-A734-20DE-E69C-A76D95CBCA8F}"/>
              </a:ext>
            </a:extLst>
          </p:cNvPr>
          <p:cNvSpPr/>
          <p:nvPr/>
        </p:nvSpPr>
        <p:spPr>
          <a:xfrm>
            <a:off x="2022619" y="379699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椭圆 5">
            <a:extLst>
              <a:ext uri="{FF2B5EF4-FFF2-40B4-BE49-F238E27FC236}">
                <a16:creationId xmlns:a16="http://schemas.microsoft.com/office/drawing/2014/main" id="{0C178D36-606D-1945-87DD-C398F0E68E58}"/>
              </a:ext>
            </a:extLst>
          </p:cNvPr>
          <p:cNvSpPr/>
          <p:nvPr/>
        </p:nvSpPr>
        <p:spPr>
          <a:xfrm>
            <a:off x="3076051" y="3212781"/>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 name="椭圆 6">
            <a:extLst>
              <a:ext uri="{FF2B5EF4-FFF2-40B4-BE49-F238E27FC236}">
                <a16:creationId xmlns:a16="http://schemas.microsoft.com/office/drawing/2014/main" id="{9BE26C25-7168-008D-A9FE-49EB160C096A}"/>
              </a:ext>
            </a:extLst>
          </p:cNvPr>
          <p:cNvSpPr/>
          <p:nvPr/>
        </p:nvSpPr>
        <p:spPr>
          <a:xfrm>
            <a:off x="1696696" y="3286859"/>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椭圆 7">
            <a:extLst>
              <a:ext uri="{FF2B5EF4-FFF2-40B4-BE49-F238E27FC236}">
                <a16:creationId xmlns:a16="http://schemas.microsoft.com/office/drawing/2014/main" id="{FB59D235-3DE5-010A-8733-2B54297D29E7}"/>
              </a:ext>
            </a:extLst>
          </p:cNvPr>
          <p:cNvSpPr/>
          <p:nvPr/>
        </p:nvSpPr>
        <p:spPr>
          <a:xfrm>
            <a:off x="1883327" y="2813382"/>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椭圆 8">
            <a:extLst>
              <a:ext uri="{FF2B5EF4-FFF2-40B4-BE49-F238E27FC236}">
                <a16:creationId xmlns:a16="http://schemas.microsoft.com/office/drawing/2014/main" id="{062E6803-B75F-C7D6-69CF-C6975B5E1E00}"/>
              </a:ext>
            </a:extLst>
          </p:cNvPr>
          <p:cNvSpPr/>
          <p:nvPr/>
        </p:nvSpPr>
        <p:spPr>
          <a:xfrm>
            <a:off x="2233655" y="4201021"/>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椭圆 9">
            <a:extLst>
              <a:ext uri="{FF2B5EF4-FFF2-40B4-BE49-F238E27FC236}">
                <a16:creationId xmlns:a16="http://schemas.microsoft.com/office/drawing/2014/main" id="{9BB2F703-01C8-8B09-BC68-1D9A8BD76ACD}"/>
              </a:ext>
            </a:extLst>
          </p:cNvPr>
          <p:cNvSpPr/>
          <p:nvPr/>
        </p:nvSpPr>
        <p:spPr>
          <a:xfrm>
            <a:off x="2475169" y="2860109"/>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椭圆 10">
            <a:extLst>
              <a:ext uri="{FF2B5EF4-FFF2-40B4-BE49-F238E27FC236}">
                <a16:creationId xmlns:a16="http://schemas.microsoft.com/office/drawing/2014/main" id="{083A1439-1287-63A9-1B6D-69F87C4032E2}"/>
              </a:ext>
            </a:extLst>
          </p:cNvPr>
          <p:cNvSpPr/>
          <p:nvPr/>
        </p:nvSpPr>
        <p:spPr>
          <a:xfrm>
            <a:off x="2819453" y="372499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椭圆 11">
            <a:extLst>
              <a:ext uri="{FF2B5EF4-FFF2-40B4-BE49-F238E27FC236}">
                <a16:creationId xmlns:a16="http://schemas.microsoft.com/office/drawing/2014/main" id="{19449A2E-2A62-8A0E-E556-71F8B2DD6AE8}"/>
              </a:ext>
            </a:extLst>
          </p:cNvPr>
          <p:cNvSpPr/>
          <p:nvPr/>
        </p:nvSpPr>
        <p:spPr>
          <a:xfrm>
            <a:off x="932158" y="394308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椭圆 12">
            <a:extLst>
              <a:ext uri="{FF2B5EF4-FFF2-40B4-BE49-F238E27FC236}">
                <a16:creationId xmlns:a16="http://schemas.microsoft.com/office/drawing/2014/main" id="{039807D5-B0BF-B288-579D-847034307D2B}"/>
              </a:ext>
            </a:extLst>
          </p:cNvPr>
          <p:cNvSpPr/>
          <p:nvPr/>
        </p:nvSpPr>
        <p:spPr>
          <a:xfrm>
            <a:off x="827992" y="251046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椭圆 13">
            <a:extLst>
              <a:ext uri="{FF2B5EF4-FFF2-40B4-BE49-F238E27FC236}">
                <a16:creationId xmlns:a16="http://schemas.microsoft.com/office/drawing/2014/main" id="{703655B9-3093-F62F-704E-6C916E4E4C69}"/>
              </a:ext>
            </a:extLst>
          </p:cNvPr>
          <p:cNvSpPr/>
          <p:nvPr/>
        </p:nvSpPr>
        <p:spPr>
          <a:xfrm>
            <a:off x="1004158" y="451726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椭圆 14">
            <a:extLst>
              <a:ext uri="{FF2B5EF4-FFF2-40B4-BE49-F238E27FC236}">
                <a16:creationId xmlns:a16="http://schemas.microsoft.com/office/drawing/2014/main" id="{425544AA-0C70-C2EC-F032-AC1652C9A566}"/>
              </a:ext>
            </a:extLst>
          </p:cNvPr>
          <p:cNvSpPr/>
          <p:nvPr/>
        </p:nvSpPr>
        <p:spPr>
          <a:xfrm>
            <a:off x="1530024" y="4017404"/>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椭圆 15">
            <a:extLst>
              <a:ext uri="{FF2B5EF4-FFF2-40B4-BE49-F238E27FC236}">
                <a16:creationId xmlns:a16="http://schemas.microsoft.com/office/drawing/2014/main" id="{77C0CB48-A4BC-1DA2-03C4-E7550A6327C9}"/>
              </a:ext>
            </a:extLst>
          </p:cNvPr>
          <p:cNvSpPr/>
          <p:nvPr/>
        </p:nvSpPr>
        <p:spPr>
          <a:xfrm>
            <a:off x="1957522" y="205151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7" name="椭圆 16">
            <a:extLst>
              <a:ext uri="{FF2B5EF4-FFF2-40B4-BE49-F238E27FC236}">
                <a16:creationId xmlns:a16="http://schemas.microsoft.com/office/drawing/2014/main" id="{5980F52C-B605-4793-628A-5407791BA9A7}"/>
              </a:ext>
            </a:extLst>
          </p:cNvPr>
          <p:cNvSpPr/>
          <p:nvPr/>
        </p:nvSpPr>
        <p:spPr>
          <a:xfrm>
            <a:off x="3286558" y="4277361"/>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椭圆 17">
            <a:extLst>
              <a:ext uri="{FF2B5EF4-FFF2-40B4-BE49-F238E27FC236}">
                <a16:creationId xmlns:a16="http://schemas.microsoft.com/office/drawing/2014/main" id="{DECB887A-D880-B650-6DA5-9DBDD9A9CADD}"/>
              </a:ext>
            </a:extLst>
          </p:cNvPr>
          <p:cNvSpPr/>
          <p:nvPr/>
        </p:nvSpPr>
        <p:spPr>
          <a:xfrm>
            <a:off x="2612964" y="4981535"/>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椭圆 18">
            <a:extLst>
              <a:ext uri="{FF2B5EF4-FFF2-40B4-BE49-F238E27FC236}">
                <a16:creationId xmlns:a16="http://schemas.microsoft.com/office/drawing/2014/main" id="{09810017-1667-88D0-1783-DE4EBCE03279}"/>
              </a:ext>
            </a:extLst>
          </p:cNvPr>
          <p:cNvSpPr/>
          <p:nvPr/>
        </p:nvSpPr>
        <p:spPr>
          <a:xfrm>
            <a:off x="1157239" y="328500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椭圆 19">
            <a:extLst>
              <a:ext uri="{FF2B5EF4-FFF2-40B4-BE49-F238E27FC236}">
                <a16:creationId xmlns:a16="http://schemas.microsoft.com/office/drawing/2014/main" id="{0466FD31-6224-0DB0-EA2C-DFD96D487F67}"/>
              </a:ext>
            </a:extLst>
          </p:cNvPr>
          <p:cNvSpPr/>
          <p:nvPr/>
        </p:nvSpPr>
        <p:spPr>
          <a:xfrm>
            <a:off x="2962336" y="247446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椭圆 20">
            <a:extLst>
              <a:ext uri="{FF2B5EF4-FFF2-40B4-BE49-F238E27FC236}">
                <a16:creationId xmlns:a16="http://schemas.microsoft.com/office/drawing/2014/main" id="{FDCF7BC5-E71E-232F-0B69-B034943C17A6}"/>
              </a:ext>
            </a:extLst>
          </p:cNvPr>
          <p:cNvSpPr/>
          <p:nvPr/>
        </p:nvSpPr>
        <p:spPr>
          <a:xfrm>
            <a:off x="3706456" y="394308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椭圆 21">
            <a:extLst>
              <a:ext uri="{FF2B5EF4-FFF2-40B4-BE49-F238E27FC236}">
                <a16:creationId xmlns:a16="http://schemas.microsoft.com/office/drawing/2014/main" id="{0AB86D49-732B-44D5-F322-DFB74834321C}"/>
              </a:ext>
            </a:extLst>
          </p:cNvPr>
          <p:cNvSpPr/>
          <p:nvPr/>
        </p:nvSpPr>
        <p:spPr>
          <a:xfrm>
            <a:off x="3435689" y="354913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3" name="椭圆 22">
            <a:extLst>
              <a:ext uri="{FF2B5EF4-FFF2-40B4-BE49-F238E27FC236}">
                <a16:creationId xmlns:a16="http://schemas.microsoft.com/office/drawing/2014/main" id="{7AD1F592-F7CA-82B1-FAC8-BA5B51FB0531}"/>
              </a:ext>
            </a:extLst>
          </p:cNvPr>
          <p:cNvSpPr/>
          <p:nvPr/>
        </p:nvSpPr>
        <p:spPr>
          <a:xfrm>
            <a:off x="3518958" y="2792335"/>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椭圆 23">
            <a:extLst>
              <a:ext uri="{FF2B5EF4-FFF2-40B4-BE49-F238E27FC236}">
                <a16:creationId xmlns:a16="http://schemas.microsoft.com/office/drawing/2014/main" id="{36DE61D5-B89F-3BA1-E6AE-F926C62DC688}"/>
              </a:ext>
            </a:extLst>
          </p:cNvPr>
          <p:cNvSpPr/>
          <p:nvPr/>
        </p:nvSpPr>
        <p:spPr>
          <a:xfrm>
            <a:off x="2368509" y="227592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5" name="椭圆 24">
            <a:extLst>
              <a:ext uri="{FF2B5EF4-FFF2-40B4-BE49-F238E27FC236}">
                <a16:creationId xmlns:a16="http://schemas.microsoft.com/office/drawing/2014/main" id="{1B3AB500-50BF-C80A-26E0-A0EBB9477397}"/>
              </a:ext>
            </a:extLst>
          </p:cNvPr>
          <p:cNvSpPr/>
          <p:nvPr/>
        </p:nvSpPr>
        <p:spPr>
          <a:xfrm>
            <a:off x="1829738" y="471541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6" name="椭圆 25">
            <a:extLst>
              <a:ext uri="{FF2B5EF4-FFF2-40B4-BE49-F238E27FC236}">
                <a16:creationId xmlns:a16="http://schemas.microsoft.com/office/drawing/2014/main" id="{6975CDF6-BD12-608C-3B90-C939E0B3F76B}"/>
              </a:ext>
            </a:extLst>
          </p:cNvPr>
          <p:cNvSpPr/>
          <p:nvPr/>
        </p:nvSpPr>
        <p:spPr>
          <a:xfrm>
            <a:off x="1530024" y="243846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椭圆 26">
            <a:extLst>
              <a:ext uri="{FF2B5EF4-FFF2-40B4-BE49-F238E27FC236}">
                <a16:creationId xmlns:a16="http://schemas.microsoft.com/office/drawing/2014/main" id="{8ABF17C5-B8E6-49B4-7248-C73A68AF73D6}"/>
              </a:ext>
            </a:extLst>
          </p:cNvPr>
          <p:cNvSpPr/>
          <p:nvPr/>
        </p:nvSpPr>
        <p:spPr>
          <a:xfrm>
            <a:off x="2711453" y="4485935"/>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8" name="灯片编号占位符 27">
            <a:extLst>
              <a:ext uri="{FF2B5EF4-FFF2-40B4-BE49-F238E27FC236}">
                <a16:creationId xmlns:a16="http://schemas.microsoft.com/office/drawing/2014/main" id="{9C12443B-BF3E-FADE-6380-75D0F4B11639}"/>
              </a:ext>
            </a:extLst>
          </p:cNvPr>
          <p:cNvSpPr>
            <a:spLocks noGrp="1"/>
          </p:cNvSpPr>
          <p:nvPr>
            <p:ph type="sldNum" sz="quarter" idx="12"/>
          </p:nvPr>
        </p:nvSpPr>
        <p:spPr/>
        <p:txBody>
          <a:bodyPr/>
          <a:lstStyle/>
          <a:p>
            <a:fld id="{565CE74E-AB26-4998-AD42-012C4C1AD076}" type="slidenum">
              <a:rPr lang="zh-CN" altLang="en-US" smtClean="0"/>
              <a:t>15</a:t>
            </a:fld>
            <a:endParaRPr lang="zh-CN" altLang="en-US" dirty="0"/>
          </a:p>
        </p:txBody>
      </p:sp>
      <p:sp>
        <p:nvSpPr>
          <p:cNvPr id="29" name="文本框 28">
            <a:extLst>
              <a:ext uri="{FF2B5EF4-FFF2-40B4-BE49-F238E27FC236}">
                <a16:creationId xmlns:a16="http://schemas.microsoft.com/office/drawing/2014/main" id="{9E7C2431-59D5-68BF-6EBE-67E714553F9E}"/>
              </a:ext>
            </a:extLst>
          </p:cNvPr>
          <p:cNvSpPr txBox="1"/>
          <p:nvPr/>
        </p:nvSpPr>
        <p:spPr>
          <a:xfrm>
            <a:off x="5083334" y="4597184"/>
            <a:ext cx="6676229" cy="523220"/>
          </a:xfrm>
          <a:prstGeom prst="rect">
            <a:avLst/>
          </a:prstGeom>
          <a:noFill/>
        </p:spPr>
        <p:txBody>
          <a:bodyPr wrap="square" rtlCol="0">
            <a:spAutoFit/>
          </a:bodyPr>
          <a:lstStyle/>
          <a:p>
            <a:r>
              <a:rPr lang="en-US" altLang="zh-CN" sz="2800" b="1" i="1" u="sng" dirty="0"/>
              <a:t>How to handle the loss of precision?</a:t>
            </a:r>
            <a:endParaRPr lang="zh-CN" altLang="en-US" sz="2800" b="1" i="1" u="sng" dirty="0"/>
          </a:p>
        </p:txBody>
      </p:sp>
      <p:sp>
        <p:nvSpPr>
          <p:cNvPr id="30" name="内容占位符 2">
            <a:extLst>
              <a:ext uri="{FF2B5EF4-FFF2-40B4-BE49-F238E27FC236}">
                <a16:creationId xmlns:a16="http://schemas.microsoft.com/office/drawing/2014/main" id="{A0A808ED-B743-0A4E-40C2-AD5DB7EDF4FC}"/>
              </a:ext>
            </a:extLst>
          </p:cNvPr>
          <p:cNvSpPr txBox="1">
            <a:spLocks/>
          </p:cNvSpPr>
          <p:nvPr/>
        </p:nvSpPr>
        <p:spPr>
          <a:xfrm>
            <a:off x="4953795" y="2490686"/>
            <a:ext cx="7070565" cy="5487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t>Efficiently narrow down the search region</a:t>
            </a:r>
          </a:p>
        </p:txBody>
      </p:sp>
      <p:sp>
        <p:nvSpPr>
          <p:cNvPr id="31" name="内容占位符 2">
            <a:extLst>
              <a:ext uri="{FF2B5EF4-FFF2-40B4-BE49-F238E27FC236}">
                <a16:creationId xmlns:a16="http://schemas.microsoft.com/office/drawing/2014/main" id="{C6222B23-1DAA-39D4-B230-C3FDF6B29630}"/>
              </a:ext>
            </a:extLst>
          </p:cNvPr>
          <p:cNvSpPr txBox="1">
            <a:spLocks/>
          </p:cNvSpPr>
          <p:nvPr/>
        </p:nvSpPr>
        <p:spPr>
          <a:xfrm>
            <a:off x="4953794" y="3075116"/>
            <a:ext cx="7070565" cy="5487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rgbClr val="900E11"/>
                </a:solidFill>
              </a:rPr>
              <a:t>Accuracy degrades near the query point</a:t>
            </a:r>
          </a:p>
        </p:txBody>
      </p:sp>
      <p:pic>
        <p:nvPicPr>
          <p:cNvPr id="33" name="图片 32">
            <a:extLst>
              <a:ext uri="{FF2B5EF4-FFF2-40B4-BE49-F238E27FC236}">
                <a16:creationId xmlns:a16="http://schemas.microsoft.com/office/drawing/2014/main" id="{98511AC3-CCC9-07BB-D606-D424BBE3C2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1226" y="3623833"/>
            <a:ext cx="1311036" cy="1311036"/>
          </a:xfrm>
          <a:prstGeom prst="rect">
            <a:avLst/>
          </a:prstGeom>
        </p:spPr>
      </p:pic>
    </p:spTree>
    <p:extLst>
      <p:ext uri="{BB962C8B-B14F-4D97-AF65-F5344CB8AC3E}">
        <p14:creationId xmlns:p14="http://schemas.microsoft.com/office/powerpoint/2010/main" val="113320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fade">
                                      <p:cBhvr>
                                        <p:cTn id="20" dur="500"/>
                                        <p:tgtEl>
                                          <p:spTgt spid="29"/>
                                        </p:tgtEl>
                                      </p:cBhvr>
                                    </p:animEffect>
                                  </p:childTnLst>
                                </p:cTn>
                              </p:par>
                              <p:par>
                                <p:cTn id="21" presetID="10"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9" grpId="0"/>
      <p:bldP spid="30"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35AE2-6857-2EBF-57A2-B36C88D7CAA3}"/>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AF9A0790-9924-9147-2BF8-2B213137EE28}"/>
              </a:ext>
            </a:extLst>
          </p:cNvPr>
          <p:cNvSpPr>
            <a:spLocks noGrp="1"/>
          </p:cNvSpPr>
          <p:nvPr>
            <p:ph type="title"/>
          </p:nvPr>
        </p:nvSpPr>
        <p:spPr/>
        <p:txBody>
          <a:bodyPr/>
          <a:lstStyle/>
          <a:p>
            <a:r>
              <a:rPr lang="en-US" altLang="zh-CN" dirty="0"/>
              <a:t>Twin-buffer</a:t>
            </a:r>
            <a:endParaRPr lang="zh-CN" altLang="en-US" dirty="0"/>
          </a:p>
        </p:txBody>
      </p:sp>
      <p:sp>
        <p:nvSpPr>
          <p:cNvPr id="28" name="椭圆 27">
            <a:extLst>
              <a:ext uri="{FF2B5EF4-FFF2-40B4-BE49-F238E27FC236}">
                <a16:creationId xmlns:a16="http://schemas.microsoft.com/office/drawing/2014/main" id="{95181BC8-F908-F557-CA3E-A6B468560CB6}"/>
              </a:ext>
            </a:extLst>
          </p:cNvPr>
          <p:cNvSpPr/>
          <p:nvPr/>
        </p:nvSpPr>
        <p:spPr>
          <a:xfrm>
            <a:off x="1418061" y="2564460"/>
            <a:ext cx="1800000" cy="1800000"/>
          </a:xfrm>
          <a:prstGeom prst="ellipse">
            <a:avLst/>
          </a:prstGeom>
          <a:solidFill>
            <a:schemeClr val="accent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9" name="椭圆 28">
            <a:extLst>
              <a:ext uri="{FF2B5EF4-FFF2-40B4-BE49-F238E27FC236}">
                <a16:creationId xmlns:a16="http://schemas.microsoft.com/office/drawing/2014/main" id="{1B5FE794-5AA5-4481-3B8A-3D62AB4053FB}"/>
              </a:ext>
            </a:extLst>
          </p:cNvPr>
          <p:cNvSpPr/>
          <p:nvPr/>
        </p:nvSpPr>
        <p:spPr>
          <a:xfrm>
            <a:off x="2246061" y="3410832"/>
            <a:ext cx="144000" cy="14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0" name="椭圆 29">
            <a:extLst>
              <a:ext uri="{FF2B5EF4-FFF2-40B4-BE49-F238E27FC236}">
                <a16:creationId xmlns:a16="http://schemas.microsoft.com/office/drawing/2014/main" id="{9496F48E-B735-A03F-92B7-977451E03CA0}"/>
              </a:ext>
            </a:extLst>
          </p:cNvPr>
          <p:cNvSpPr/>
          <p:nvPr/>
        </p:nvSpPr>
        <p:spPr>
          <a:xfrm>
            <a:off x="2022619" y="3796990"/>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1" name="椭圆 30">
            <a:extLst>
              <a:ext uri="{FF2B5EF4-FFF2-40B4-BE49-F238E27FC236}">
                <a16:creationId xmlns:a16="http://schemas.microsoft.com/office/drawing/2014/main" id="{9E9EC654-E9E3-5C3C-A4C0-232EB81AB17D}"/>
              </a:ext>
            </a:extLst>
          </p:cNvPr>
          <p:cNvSpPr/>
          <p:nvPr/>
        </p:nvSpPr>
        <p:spPr>
          <a:xfrm>
            <a:off x="3076051" y="3212781"/>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2" name="椭圆 31">
            <a:extLst>
              <a:ext uri="{FF2B5EF4-FFF2-40B4-BE49-F238E27FC236}">
                <a16:creationId xmlns:a16="http://schemas.microsoft.com/office/drawing/2014/main" id="{EAA760F6-5D7D-07C6-E193-D83686366ECF}"/>
              </a:ext>
            </a:extLst>
          </p:cNvPr>
          <p:cNvSpPr/>
          <p:nvPr/>
        </p:nvSpPr>
        <p:spPr>
          <a:xfrm>
            <a:off x="1696696" y="3286859"/>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椭圆 32">
            <a:extLst>
              <a:ext uri="{FF2B5EF4-FFF2-40B4-BE49-F238E27FC236}">
                <a16:creationId xmlns:a16="http://schemas.microsoft.com/office/drawing/2014/main" id="{0DDED712-AC62-D768-2736-CDCB3FDD7703}"/>
              </a:ext>
            </a:extLst>
          </p:cNvPr>
          <p:cNvSpPr/>
          <p:nvPr/>
        </p:nvSpPr>
        <p:spPr>
          <a:xfrm>
            <a:off x="1883327" y="2813382"/>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椭圆 33">
            <a:extLst>
              <a:ext uri="{FF2B5EF4-FFF2-40B4-BE49-F238E27FC236}">
                <a16:creationId xmlns:a16="http://schemas.microsoft.com/office/drawing/2014/main" id="{CE3E26AC-4E8B-C049-9408-096ED408C6AC}"/>
              </a:ext>
            </a:extLst>
          </p:cNvPr>
          <p:cNvSpPr/>
          <p:nvPr/>
        </p:nvSpPr>
        <p:spPr>
          <a:xfrm>
            <a:off x="2233655" y="4201021"/>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5" name="椭圆 34">
            <a:extLst>
              <a:ext uri="{FF2B5EF4-FFF2-40B4-BE49-F238E27FC236}">
                <a16:creationId xmlns:a16="http://schemas.microsoft.com/office/drawing/2014/main" id="{E65CE7FC-DC17-0EA4-377C-D191574F47A2}"/>
              </a:ext>
            </a:extLst>
          </p:cNvPr>
          <p:cNvSpPr/>
          <p:nvPr/>
        </p:nvSpPr>
        <p:spPr>
          <a:xfrm>
            <a:off x="2475169" y="2860109"/>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6" name="椭圆 35">
            <a:extLst>
              <a:ext uri="{FF2B5EF4-FFF2-40B4-BE49-F238E27FC236}">
                <a16:creationId xmlns:a16="http://schemas.microsoft.com/office/drawing/2014/main" id="{75F8F65C-3EDF-41E9-FDD2-DCF98761EEBC}"/>
              </a:ext>
            </a:extLst>
          </p:cNvPr>
          <p:cNvSpPr/>
          <p:nvPr/>
        </p:nvSpPr>
        <p:spPr>
          <a:xfrm>
            <a:off x="2819453" y="3724990"/>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7" name="椭圆 36">
            <a:extLst>
              <a:ext uri="{FF2B5EF4-FFF2-40B4-BE49-F238E27FC236}">
                <a16:creationId xmlns:a16="http://schemas.microsoft.com/office/drawing/2014/main" id="{F0690AA0-1D96-3822-E70F-C8EA2D73AC4B}"/>
              </a:ext>
            </a:extLst>
          </p:cNvPr>
          <p:cNvSpPr/>
          <p:nvPr/>
        </p:nvSpPr>
        <p:spPr>
          <a:xfrm>
            <a:off x="932158" y="394308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8" name="椭圆 37">
            <a:extLst>
              <a:ext uri="{FF2B5EF4-FFF2-40B4-BE49-F238E27FC236}">
                <a16:creationId xmlns:a16="http://schemas.microsoft.com/office/drawing/2014/main" id="{E38C54C7-F74F-7E97-FA10-8C8A94783F18}"/>
              </a:ext>
            </a:extLst>
          </p:cNvPr>
          <p:cNvSpPr/>
          <p:nvPr/>
        </p:nvSpPr>
        <p:spPr>
          <a:xfrm>
            <a:off x="827992" y="251046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椭圆 38">
            <a:extLst>
              <a:ext uri="{FF2B5EF4-FFF2-40B4-BE49-F238E27FC236}">
                <a16:creationId xmlns:a16="http://schemas.microsoft.com/office/drawing/2014/main" id="{CE3B6D02-EF88-534B-11AC-7FF5586F3367}"/>
              </a:ext>
            </a:extLst>
          </p:cNvPr>
          <p:cNvSpPr/>
          <p:nvPr/>
        </p:nvSpPr>
        <p:spPr>
          <a:xfrm>
            <a:off x="1004158" y="451726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0" name="椭圆 39">
            <a:extLst>
              <a:ext uri="{FF2B5EF4-FFF2-40B4-BE49-F238E27FC236}">
                <a16:creationId xmlns:a16="http://schemas.microsoft.com/office/drawing/2014/main" id="{71BE7C9D-B23E-A604-A77C-4061BAB4D155}"/>
              </a:ext>
            </a:extLst>
          </p:cNvPr>
          <p:cNvSpPr/>
          <p:nvPr/>
        </p:nvSpPr>
        <p:spPr>
          <a:xfrm>
            <a:off x="1530024" y="4017404"/>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1" name="椭圆 40">
            <a:extLst>
              <a:ext uri="{FF2B5EF4-FFF2-40B4-BE49-F238E27FC236}">
                <a16:creationId xmlns:a16="http://schemas.microsoft.com/office/drawing/2014/main" id="{B112D126-B7EC-36E0-9AF8-80F83B5E4C91}"/>
              </a:ext>
            </a:extLst>
          </p:cNvPr>
          <p:cNvSpPr/>
          <p:nvPr/>
        </p:nvSpPr>
        <p:spPr>
          <a:xfrm>
            <a:off x="1957522" y="205151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2" name="椭圆 41">
            <a:extLst>
              <a:ext uri="{FF2B5EF4-FFF2-40B4-BE49-F238E27FC236}">
                <a16:creationId xmlns:a16="http://schemas.microsoft.com/office/drawing/2014/main" id="{E33F56E1-E7E5-D4CF-A3AB-A7F46BFBFAE3}"/>
              </a:ext>
            </a:extLst>
          </p:cNvPr>
          <p:cNvSpPr/>
          <p:nvPr/>
        </p:nvSpPr>
        <p:spPr>
          <a:xfrm>
            <a:off x="3286558" y="4277361"/>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3" name="椭圆 42">
            <a:extLst>
              <a:ext uri="{FF2B5EF4-FFF2-40B4-BE49-F238E27FC236}">
                <a16:creationId xmlns:a16="http://schemas.microsoft.com/office/drawing/2014/main" id="{7D8F5A6A-7969-ED90-024E-1CB6E7549260}"/>
              </a:ext>
            </a:extLst>
          </p:cNvPr>
          <p:cNvSpPr/>
          <p:nvPr/>
        </p:nvSpPr>
        <p:spPr>
          <a:xfrm>
            <a:off x="2612964" y="4981535"/>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4" name="椭圆 43">
            <a:extLst>
              <a:ext uri="{FF2B5EF4-FFF2-40B4-BE49-F238E27FC236}">
                <a16:creationId xmlns:a16="http://schemas.microsoft.com/office/drawing/2014/main" id="{E523EDB2-6353-E6A7-82ED-D8B079ADD8D4}"/>
              </a:ext>
            </a:extLst>
          </p:cNvPr>
          <p:cNvSpPr/>
          <p:nvPr/>
        </p:nvSpPr>
        <p:spPr>
          <a:xfrm>
            <a:off x="1157239" y="328500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5" name="椭圆 44">
            <a:extLst>
              <a:ext uri="{FF2B5EF4-FFF2-40B4-BE49-F238E27FC236}">
                <a16:creationId xmlns:a16="http://schemas.microsoft.com/office/drawing/2014/main" id="{F4A0D93E-F6EE-780D-0C0C-7A777D06417C}"/>
              </a:ext>
            </a:extLst>
          </p:cNvPr>
          <p:cNvSpPr/>
          <p:nvPr/>
        </p:nvSpPr>
        <p:spPr>
          <a:xfrm>
            <a:off x="2962336" y="247446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6" name="椭圆 45">
            <a:extLst>
              <a:ext uri="{FF2B5EF4-FFF2-40B4-BE49-F238E27FC236}">
                <a16:creationId xmlns:a16="http://schemas.microsoft.com/office/drawing/2014/main" id="{F7157263-8DD3-A640-AE32-5816DEB928B0}"/>
              </a:ext>
            </a:extLst>
          </p:cNvPr>
          <p:cNvSpPr/>
          <p:nvPr/>
        </p:nvSpPr>
        <p:spPr>
          <a:xfrm>
            <a:off x="3706456" y="394308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7" name="椭圆 46">
            <a:extLst>
              <a:ext uri="{FF2B5EF4-FFF2-40B4-BE49-F238E27FC236}">
                <a16:creationId xmlns:a16="http://schemas.microsoft.com/office/drawing/2014/main" id="{9559F2DB-0BF3-6521-1EE8-80F76A0BB44D}"/>
              </a:ext>
            </a:extLst>
          </p:cNvPr>
          <p:cNvSpPr/>
          <p:nvPr/>
        </p:nvSpPr>
        <p:spPr>
          <a:xfrm>
            <a:off x="3435689" y="354913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8" name="椭圆 47">
            <a:extLst>
              <a:ext uri="{FF2B5EF4-FFF2-40B4-BE49-F238E27FC236}">
                <a16:creationId xmlns:a16="http://schemas.microsoft.com/office/drawing/2014/main" id="{B3A498B3-ADEA-B686-105A-CFD8E6870A61}"/>
              </a:ext>
            </a:extLst>
          </p:cNvPr>
          <p:cNvSpPr/>
          <p:nvPr/>
        </p:nvSpPr>
        <p:spPr>
          <a:xfrm>
            <a:off x="3518958" y="2792335"/>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9" name="椭圆 48">
            <a:extLst>
              <a:ext uri="{FF2B5EF4-FFF2-40B4-BE49-F238E27FC236}">
                <a16:creationId xmlns:a16="http://schemas.microsoft.com/office/drawing/2014/main" id="{AF6CF90F-B70C-88FD-A3FA-75ADDE2764FF}"/>
              </a:ext>
            </a:extLst>
          </p:cNvPr>
          <p:cNvSpPr/>
          <p:nvPr/>
        </p:nvSpPr>
        <p:spPr>
          <a:xfrm>
            <a:off x="2368509" y="227592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0" name="椭圆 49">
            <a:extLst>
              <a:ext uri="{FF2B5EF4-FFF2-40B4-BE49-F238E27FC236}">
                <a16:creationId xmlns:a16="http://schemas.microsoft.com/office/drawing/2014/main" id="{A9E01BA0-ABA1-D3AD-59DD-9A5573E94E6C}"/>
              </a:ext>
            </a:extLst>
          </p:cNvPr>
          <p:cNvSpPr/>
          <p:nvPr/>
        </p:nvSpPr>
        <p:spPr>
          <a:xfrm>
            <a:off x="1829738" y="471541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1" name="椭圆 50">
            <a:extLst>
              <a:ext uri="{FF2B5EF4-FFF2-40B4-BE49-F238E27FC236}">
                <a16:creationId xmlns:a16="http://schemas.microsoft.com/office/drawing/2014/main" id="{83D91631-91EB-B6BF-F1C7-DB05359682E2}"/>
              </a:ext>
            </a:extLst>
          </p:cNvPr>
          <p:cNvSpPr/>
          <p:nvPr/>
        </p:nvSpPr>
        <p:spPr>
          <a:xfrm>
            <a:off x="1530024" y="243846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2" name="椭圆 51">
            <a:extLst>
              <a:ext uri="{FF2B5EF4-FFF2-40B4-BE49-F238E27FC236}">
                <a16:creationId xmlns:a16="http://schemas.microsoft.com/office/drawing/2014/main" id="{93D64212-1764-283E-2463-FAE1321A8E8D}"/>
              </a:ext>
            </a:extLst>
          </p:cNvPr>
          <p:cNvSpPr/>
          <p:nvPr/>
        </p:nvSpPr>
        <p:spPr>
          <a:xfrm>
            <a:off x="2711453" y="4485935"/>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3" name="文本框 52">
            <a:extLst>
              <a:ext uri="{FF2B5EF4-FFF2-40B4-BE49-F238E27FC236}">
                <a16:creationId xmlns:a16="http://schemas.microsoft.com/office/drawing/2014/main" id="{DB4BF80B-8312-441A-E4FD-E110D100EF44}"/>
              </a:ext>
            </a:extLst>
          </p:cNvPr>
          <p:cNvSpPr txBox="1"/>
          <p:nvPr/>
        </p:nvSpPr>
        <p:spPr>
          <a:xfrm>
            <a:off x="5020647" y="1635878"/>
            <a:ext cx="5501929" cy="1143070"/>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kumimoji="1" lang="en-US" altLang="zh-CN" sz="2400" b="1" dirty="0">
                <a:solidFill>
                  <a:srgbClr val="900E11"/>
                </a:solidFill>
                <a:ea typeface="Microsoft YaHei" panose="020B0503020204020204" pitchFamily="34" charset="-122"/>
              </a:rPr>
              <a:t>Far Points:</a:t>
            </a:r>
            <a:r>
              <a:rPr kumimoji="1" lang="zh-CN" altLang="en-US" sz="2400" b="1" dirty="0">
                <a:solidFill>
                  <a:srgbClr val="900E11"/>
                </a:solidFill>
                <a:ea typeface="Microsoft YaHei" panose="020B0503020204020204" pitchFamily="34" charset="-122"/>
              </a:rPr>
              <a:t> </a:t>
            </a:r>
            <a:r>
              <a:rPr kumimoji="1" lang="en-US" altLang="zh-CN" sz="2400" b="1" dirty="0">
                <a:solidFill>
                  <a:srgbClr val="900E11"/>
                </a:solidFill>
                <a:ea typeface="Microsoft YaHei" panose="020B0503020204020204" pitchFamily="34" charset="-122"/>
              </a:rPr>
              <a:t>Coarse</a:t>
            </a:r>
            <a:r>
              <a:rPr kumimoji="1" lang="zh-CN" altLang="en-US" sz="2400" b="1" dirty="0">
                <a:solidFill>
                  <a:srgbClr val="900E11"/>
                </a:solidFill>
                <a:ea typeface="Microsoft YaHei" panose="020B0503020204020204" pitchFamily="34" charset="-122"/>
              </a:rPr>
              <a:t> </a:t>
            </a:r>
            <a:r>
              <a:rPr kumimoji="1" lang="en-US" altLang="zh-CN" sz="2400" b="1" dirty="0">
                <a:solidFill>
                  <a:srgbClr val="900E11"/>
                </a:solidFill>
                <a:ea typeface="Microsoft YaHei" panose="020B0503020204020204" pitchFamily="34" charset="-122"/>
              </a:rPr>
              <a:t>Filtering</a:t>
            </a:r>
          </a:p>
          <a:p>
            <a:pPr marL="342900" indent="-342900">
              <a:lnSpc>
                <a:spcPct val="150000"/>
              </a:lnSpc>
              <a:buFont typeface="Arial" panose="020B0604020202020204" pitchFamily="34" charset="0"/>
              <a:buChar char="•"/>
            </a:pPr>
            <a:r>
              <a:rPr kumimoji="1" lang="en-US" altLang="zh-CN" sz="2400" b="1" dirty="0">
                <a:solidFill>
                  <a:srgbClr val="900E11"/>
                </a:solidFill>
                <a:ea typeface="Microsoft YaHei" panose="020B0503020204020204" pitchFamily="34" charset="-122"/>
              </a:rPr>
              <a:t>Near Points: Detailed Evaluation</a:t>
            </a:r>
            <a:endParaRPr kumimoji="1" lang="zh-CN" altLang="en-US" sz="2400" b="1" dirty="0">
              <a:solidFill>
                <a:srgbClr val="900E11"/>
              </a:solidFill>
              <a:ea typeface="Microsoft YaHei" panose="020B0503020204020204" pitchFamily="34" charset="-122"/>
            </a:endParaRPr>
          </a:p>
        </p:txBody>
      </p:sp>
      <p:sp>
        <p:nvSpPr>
          <p:cNvPr id="4" name="文本框 3">
            <a:extLst>
              <a:ext uri="{FF2B5EF4-FFF2-40B4-BE49-F238E27FC236}">
                <a16:creationId xmlns:a16="http://schemas.microsoft.com/office/drawing/2014/main" id="{5AA0AC4C-82D9-F6EE-875A-934BAF0CB346}"/>
              </a:ext>
            </a:extLst>
          </p:cNvPr>
          <p:cNvSpPr txBox="1"/>
          <p:nvPr/>
        </p:nvSpPr>
        <p:spPr>
          <a:xfrm>
            <a:off x="635024" y="6137131"/>
            <a:ext cx="10921951" cy="646331"/>
          </a:xfrm>
          <a:prstGeom prst="rect">
            <a:avLst/>
          </a:prstGeom>
          <a:noFill/>
        </p:spPr>
        <p:txBody>
          <a:bodyPr wrap="square" rtlCol="0">
            <a:spAutoFit/>
          </a:bodyPr>
          <a:lstStyle/>
          <a:p>
            <a:pPr marL="285750" indent="-285750">
              <a:buFont typeface="Arial" panose="020B0604020202020204" pitchFamily="34" charset="0"/>
              <a:buChar char="•"/>
            </a:pPr>
            <a:r>
              <a:rPr lang="zh-CN" altLang="en-US" dirty="0">
                <a:cs typeface="Times New Roman" panose="02020603050405020304" pitchFamily="18" charset="0"/>
              </a:rPr>
              <a:t>“</a:t>
            </a:r>
            <a:r>
              <a:rPr lang="en" altLang="zh-CN" dirty="0">
                <a:cs typeface="Times New Roman" panose="02020603050405020304" pitchFamily="18" charset="0"/>
              </a:rPr>
              <a:t>High-Dimensional Approximate Nearest Neighbor Search: with Reliable and Efficient Distance Comparison Operations</a:t>
            </a:r>
            <a:r>
              <a:rPr lang="zh-CN" altLang="en-US" dirty="0">
                <a:cs typeface="Times New Roman" panose="02020603050405020304" pitchFamily="18" charset="0"/>
              </a:rPr>
              <a:t>”</a:t>
            </a:r>
            <a:r>
              <a:rPr lang="en-US" altLang="zh-CN" dirty="0">
                <a:cs typeface="Times New Roman" panose="02020603050405020304" pitchFamily="18" charset="0"/>
              </a:rPr>
              <a:t>, SIGMOD’23</a:t>
            </a:r>
            <a:endParaRPr lang="zh-CN" altLang="en-US" dirty="0">
              <a:cs typeface="Times New Roman" panose="02020603050405020304" pitchFamily="18" charset="0"/>
            </a:endParaRPr>
          </a:p>
        </p:txBody>
      </p:sp>
      <p:sp>
        <p:nvSpPr>
          <p:cNvPr id="5" name="灯片编号占位符 4">
            <a:extLst>
              <a:ext uri="{FF2B5EF4-FFF2-40B4-BE49-F238E27FC236}">
                <a16:creationId xmlns:a16="http://schemas.microsoft.com/office/drawing/2014/main" id="{856327FA-BD0B-BAC0-0A31-17FCEC06AC44}"/>
              </a:ext>
            </a:extLst>
          </p:cNvPr>
          <p:cNvSpPr>
            <a:spLocks noGrp="1"/>
          </p:cNvSpPr>
          <p:nvPr>
            <p:ph type="sldNum" sz="quarter" idx="12"/>
          </p:nvPr>
        </p:nvSpPr>
        <p:spPr/>
        <p:txBody>
          <a:bodyPr/>
          <a:lstStyle/>
          <a:p>
            <a:fld id="{565CE74E-AB26-4998-AD42-012C4C1AD076}" type="slidenum">
              <a:rPr lang="zh-CN" altLang="en-US" smtClean="0"/>
              <a:t>16</a:t>
            </a:fld>
            <a:endParaRPr lang="zh-CN" altLang="en-US" dirty="0"/>
          </a:p>
        </p:txBody>
      </p:sp>
      <p:sp>
        <p:nvSpPr>
          <p:cNvPr id="3" name="文本框 2">
            <a:extLst>
              <a:ext uri="{FF2B5EF4-FFF2-40B4-BE49-F238E27FC236}">
                <a16:creationId xmlns:a16="http://schemas.microsoft.com/office/drawing/2014/main" id="{4B46A6BD-4138-8418-0BCC-071843D0094C}"/>
              </a:ext>
            </a:extLst>
          </p:cNvPr>
          <p:cNvSpPr txBox="1"/>
          <p:nvPr/>
        </p:nvSpPr>
        <p:spPr>
          <a:xfrm>
            <a:off x="4455406" y="1142931"/>
            <a:ext cx="7220102" cy="523220"/>
          </a:xfrm>
          <a:prstGeom prst="rect">
            <a:avLst/>
          </a:prstGeom>
          <a:noFill/>
        </p:spPr>
        <p:txBody>
          <a:bodyPr wrap="square" rtlCol="0">
            <a:spAutoFit/>
          </a:bodyPr>
          <a:lstStyle/>
          <a:p>
            <a:r>
              <a:rPr lang="en-US" altLang="zh-CN" sz="2800" b="1" dirty="0"/>
              <a:t>Adaptively determine computation dimensions:</a:t>
            </a:r>
            <a:endParaRPr lang="zh-CN" altLang="en-US" sz="2800" b="1" dirty="0"/>
          </a:p>
        </p:txBody>
      </p:sp>
      <p:sp>
        <p:nvSpPr>
          <p:cNvPr id="6" name="文本框 5">
            <a:extLst>
              <a:ext uri="{FF2B5EF4-FFF2-40B4-BE49-F238E27FC236}">
                <a16:creationId xmlns:a16="http://schemas.microsoft.com/office/drawing/2014/main" id="{A2ADADAC-D763-5012-85E0-42BA81D3677B}"/>
              </a:ext>
            </a:extLst>
          </p:cNvPr>
          <p:cNvSpPr txBox="1"/>
          <p:nvPr/>
        </p:nvSpPr>
        <p:spPr>
          <a:xfrm>
            <a:off x="5020647" y="3647099"/>
            <a:ext cx="7171353" cy="1697068"/>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kumimoji="1" lang="en-US" altLang="zh-CN" sz="2400" b="1" dirty="0">
                <a:ea typeface="Microsoft YaHei" panose="020B0503020204020204" pitchFamily="34" charset="-122"/>
              </a:rPr>
              <a:t>Cache nearby vectors in </a:t>
            </a:r>
            <a:r>
              <a:rPr kumimoji="1" lang="en-US" altLang="zh-CN" sz="2400" b="1" dirty="0">
                <a:solidFill>
                  <a:srgbClr val="900E11"/>
                </a:solidFill>
                <a:ea typeface="Microsoft YaHei" panose="020B0503020204020204" pitchFamily="34" charset="-122"/>
              </a:rPr>
              <a:t>GPU buffer</a:t>
            </a:r>
          </a:p>
          <a:p>
            <a:pPr marL="342900" indent="-342900">
              <a:lnSpc>
                <a:spcPct val="150000"/>
              </a:lnSpc>
              <a:buFont typeface="Arial" panose="020B0604020202020204" pitchFamily="34" charset="0"/>
              <a:buChar char="•"/>
            </a:pPr>
            <a:r>
              <a:rPr kumimoji="1" lang="en-US" altLang="zh-CN" sz="2400" b="1" dirty="0">
                <a:ea typeface="Microsoft YaHei" panose="020B0503020204020204" pitchFamily="34" charset="-122"/>
              </a:rPr>
              <a:t>Exact computation for buffered neighbors</a:t>
            </a:r>
          </a:p>
          <a:p>
            <a:pPr marL="342900" indent="-342900">
              <a:lnSpc>
                <a:spcPct val="150000"/>
              </a:lnSpc>
              <a:buFont typeface="Arial" panose="020B0604020202020204" pitchFamily="34" charset="0"/>
              <a:buChar char="•"/>
            </a:pPr>
            <a:r>
              <a:rPr kumimoji="1" lang="en-US" altLang="zh-CN" sz="2400" b="1" dirty="0">
                <a:ea typeface="Microsoft YaHei" panose="020B0503020204020204" pitchFamily="34" charset="-122"/>
              </a:rPr>
              <a:t>Approximate distance for remaining points</a:t>
            </a:r>
            <a:endParaRPr kumimoji="1" lang="zh-CN" altLang="en-US" sz="2400" b="1" dirty="0">
              <a:ea typeface="Microsoft YaHei" panose="020B0503020204020204" pitchFamily="34" charset="-122"/>
            </a:endParaRPr>
          </a:p>
        </p:txBody>
      </p:sp>
      <p:sp>
        <p:nvSpPr>
          <p:cNvPr id="7" name="文本框 6">
            <a:extLst>
              <a:ext uri="{FF2B5EF4-FFF2-40B4-BE49-F238E27FC236}">
                <a16:creationId xmlns:a16="http://schemas.microsoft.com/office/drawing/2014/main" id="{34A43EC0-2AB6-5085-A258-A24547EF3C2A}"/>
              </a:ext>
            </a:extLst>
          </p:cNvPr>
          <p:cNvSpPr txBox="1"/>
          <p:nvPr/>
        </p:nvSpPr>
        <p:spPr>
          <a:xfrm>
            <a:off x="4455406" y="3185396"/>
            <a:ext cx="7220102" cy="523220"/>
          </a:xfrm>
          <a:prstGeom prst="rect">
            <a:avLst/>
          </a:prstGeom>
          <a:noFill/>
        </p:spPr>
        <p:txBody>
          <a:bodyPr wrap="square" rtlCol="0">
            <a:spAutoFit/>
          </a:bodyPr>
          <a:lstStyle/>
          <a:p>
            <a:r>
              <a:rPr lang="en-US" altLang="zh-CN" sz="2800" b="1" dirty="0"/>
              <a:t>Buffer:</a:t>
            </a:r>
            <a:endParaRPr lang="zh-CN" altLang="en-US" sz="2800" b="1" dirty="0"/>
          </a:p>
        </p:txBody>
      </p:sp>
    </p:spTree>
    <p:extLst>
      <p:ext uri="{BB962C8B-B14F-4D97-AF65-F5344CB8AC3E}">
        <p14:creationId xmlns:p14="http://schemas.microsoft.com/office/powerpoint/2010/main" val="364985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3">
                                            <p:txEl>
                                              <p:pRg st="0" end="0"/>
                                            </p:txEl>
                                          </p:spTgt>
                                        </p:tgtEl>
                                        <p:attrNameLst>
                                          <p:attrName>style.visibility</p:attrName>
                                        </p:attrNameLst>
                                      </p:cBhvr>
                                      <p:to>
                                        <p:strVal val="visible"/>
                                      </p:to>
                                    </p:set>
                                    <p:animEffect transition="in" filter="fade">
                                      <p:cBhvr>
                                        <p:cTn id="11" dur="500"/>
                                        <p:tgtEl>
                                          <p:spTgt spid="53">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3">
                                            <p:txEl>
                                              <p:pRg st="1" end="1"/>
                                            </p:txEl>
                                          </p:spTgt>
                                        </p:tgtEl>
                                        <p:attrNameLst>
                                          <p:attrName>style.visibility</p:attrName>
                                        </p:attrNameLst>
                                      </p:cBhvr>
                                      <p:to>
                                        <p:strVal val="visible"/>
                                      </p:to>
                                    </p:set>
                                    <p:animEffect transition="in" filter="fade">
                                      <p:cBhvr>
                                        <p:cTn id="15" dur="500"/>
                                        <p:tgtEl>
                                          <p:spTgt spid="5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fade">
                                      <p:cBhvr>
                                        <p:cTn id="24" dur="500"/>
                                        <p:tgtEl>
                                          <p:spTgt spid="6">
                                            <p:txEl>
                                              <p:pRg st="0" end="0"/>
                                            </p:txEl>
                                          </p:spTgt>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500"/>
                                        <p:tgtEl>
                                          <p:spTgt spid="6">
                                            <p:txEl>
                                              <p:pRg st="1" end="1"/>
                                            </p:txEl>
                                          </p:spTgt>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fade">
                                      <p:cBhvr>
                                        <p:cTn id="3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7F2D2-B6CE-0F66-547C-523A364D66B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7A897A81-5D97-2BEA-7656-BE1B1438942A}"/>
              </a:ext>
            </a:extLst>
          </p:cNvPr>
          <p:cNvSpPr>
            <a:spLocks noGrp="1"/>
          </p:cNvSpPr>
          <p:nvPr>
            <p:ph type="title"/>
          </p:nvPr>
        </p:nvSpPr>
        <p:spPr/>
        <p:txBody>
          <a:bodyPr/>
          <a:lstStyle/>
          <a:p>
            <a:r>
              <a:rPr lang="en-US" altLang="zh-CN" dirty="0"/>
              <a:t>Twin-buffer</a:t>
            </a:r>
            <a:endParaRPr lang="zh-CN" altLang="en-US" dirty="0"/>
          </a:p>
        </p:txBody>
      </p:sp>
      <p:sp>
        <p:nvSpPr>
          <p:cNvPr id="3" name="内容占位符 2">
            <a:extLst>
              <a:ext uri="{FF2B5EF4-FFF2-40B4-BE49-F238E27FC236}">
                <a16:creationId xmlns:a16="http://schemas.microsoft.com/office/drawing/2014/main" id="{5B47165D-312B-0E5C-F7E7-3C835F115FA7}"/>
              </a:ext>
            </a:extLst>
          </p:cNvPr>
          <p:cNvSpPr>
            <a:spLocks noGrp="1"/>
          </p:cNvSpPr>
          <p:nvPr>
            <p:ph idx="1"/>
          </p:nvPr>
        </p:nvSpPr>
        <p:spPr>
          <a:xfrm>
            <a:off x="4953797" y="1386763"/>
            <a:ext cx="6676227" cy="5181988"/>
          </a:xfrm>
        </p:spPr>
        <p:txBody>
          <a:bodyPr>
            <a:normAutofit/>
          </a:bodyPr>
          <a:lstStyle/>
          <a:p>
            <a:r>
              <a:rPr lang="en-US" altLang="zh-CN" b="1" dirty="0"/>
              <a:t>Twin-buffer design</a:t>
            </a:r>
            <a:r>
              <a:rPr lang="zh-CN" altLang="en-US" dirty="0"/>
              <a:t>：</a:t>
            </a:r>
            <a:endParaRPr lang="en-US" altLang="zh-CN" dirty="0"/>
          </a:p>
          <a:p>
            <a:endParaRPr lang="en-US" altLang="zh-CN" dirty="0"/>
          </a:p>
          <a:p>
            <a:pPr lvl="1"/>
            <a:r>
              <a:rPr lang="en-US" altLang="zh-CN" b="1" dirty="0"/>
              <a:t>Cluster queries into batches</a:t>
            </a:r>
          </a:p>
          <a:p>
            <a:pPr lvl="1"/>
            <a:endParaRPr lang="en-US" altLang="zh-CN" b="1" dirty="0"/>
          </a:p>
          <a:p>
            <a:pPr lvl="1"/>
            <a:r>
              <a:rPr lang="en-US" altLang="zh-CN" b="1" dirty="0"/>
              <a:t>Treat points in a cluster as neighbors</a:t>
            </a:r>
          </a:p>
          <a:p>
            <a:pPr lvl="1"/>
            <a:endParaRPr lang="en-US" altLang="zh-CN" b="1" dirty="0"/>
          </a:p>
          <a:p>
            <a:pPr lvl="1"/>
            <a:r>
              <a:rPr lang="en-US" altLang="zh-CN" b="1" dirty="0"/>
              <a:t>Organize data into memory </a:t>
            </a:r>
            <a:r>
              <a:rPr lang="en-US" altLang="zh-CN" sz="2800" b="1" i="1" dirty="0">
                <a:solidFill>
                  <a:srgbClr val="900E11"/>
                </a:solidFill>
              </a:rPr>
              <a:t>pages</a:t>
            </a:r>
            <a:endParaRPr lang="en-US" altLang="zh-CN" b="1" i="1" dirty="0">
              <a:solidFill>
                <a:srgbClr val="900E11"/>
              </a:solidFill>
            </a:endParaRPr>
          </a:p>
          <a:p>
            <a:pPr lvl="1"/>
            <a:endParaRPr lang="en-US" altLang="zh-CN" b="1" dirty="0"/>
          </a:p>
          <a:p>
            <a:pPr lvl="1"/>
            <a:r>
              <a:rPr lang="en-US" altLang="zh-CN" b="1" dirty="0"/>
              <a:t>Use </a:t>
            </a:r>
            <a:r>
              <a:rPr lang="en-US" altLang="zh-CN" sz="2800" b="1" i="1" dirty="0">
                <a:solidFill>
                  <a:srgbClr val="900E11"/>
                </a:solidFill>
              </a:rPr>
              <a:t>twin-buffer</a:t>
            </a:r>
            <a:r>
              <a:rPr lang="en-US" altLang="zh-CN" b="1" dirty="0"/>
              <a:t> for computing overlap</a:t>
            </a:r>
          </a:p>
        </p:txBody>
      </p:sp>
      <p:sp>
        <p:nvSpPr>
          <p:cNvPr id="28" name="椭圆 27">
            <a:extLst>
              <a:ext uri="{FF2B5EF4-FFF2-40B4-BE49-F238E27FC236}">
                <a16:creationId xmlns:a16="http://schemas.microsoft.com/office/drawing/2014/main" id="{99486ADD-21C5-AB63-0E0D-4F19A3C3CD34}"/>
              </a:ext>
            </a:extLst>
          </p:cNvPr>
          <p:cNvSpPr/>
          <p:nvPr/>
        </p:nvSpPr>
        <p:spPr>
          <a:xfrm>
            <a:off x="1418061" y="2564460"/>
            <a:ext cx="1800000" cy="1800000"/>
          </a:xfrm>
          <a:prstGeom prst="ellipse">
            <a:avLst/>
          </a:prstGeom>
          <a:solidFill>
            <a:schemeClr val="accent1">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9" name="椭圆 28">
            <a:extLst>
              <a:ext uri="{FF2B5EF4-FFF2-40B4-BE49-F238E27FC236}">
                <a16:creationId xmlns:a16="http://schemas.microsoft.com/office/drawing/2014/main" id="{58C0F4FB-6AFE-3FDA-DE06-7CFE2EE8E551}"/>
              </a:ext>
            </a:extLst>
          </p:cNvPr>
          <p:cNvSpPr/>
          <p:nvPr/>
        </p:nvSpPr>
        <p:spPr>
          <a:xfrm>
            <a:off x="2246061" y="3410832"/>
            <a:ext cx="144000" cy="144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0" name="椭圆 29">
            <a:extLst>
              <a:ext uri="{FF2B5EF4-FFF2-40B4-BE49-F238E27FC236}">
                <a16:creationId xmlns:a16="http://schemas.microsoft.com/office/drawing/2014/main" id="{930DF536-0E9B-B9C6-20F2-2D2A5A93F685}"/>
              </a:ext>
            </a:extLst>
          </p:cNvPr>
          <p:cNvSpPr/>
          <p:nvPr/>
        </p:nvSpPr>
        <p:spPr>
          <a:xfrm>
            <a:off x="2022619" y="3796990"/>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1" name="椭圆 30">
            <a:extLst>
              <a:ext uri="{FF2B5EF4-FFF2-40B4-BE49-F238E27FC236}">
                <a16:creationId xmlns:a16="http://schemas.microsoft.com/office/drawing/2014/main" id="{C72D84A3-70E5-772B-7D4E-A101F579FB5B}"/>
              </a:ext>
            </a:extLst>
          </p:cNvPr>
          <p:cNvSpPr/>
          <p:nvPr/>
        </p:nvSpPr>
        <p:spPr>
          <a:xfrm>
            <a:off x="3076051" y="3212781"/>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2" name="椭圆 31">
            <a:extLst>
              <a:ext uri="{FF2B5EF4-FFF2-40B4-BE49-F238E27FC236}">
                <a16:creationId xmlns:a16="http://schemas.microsoft.com/office/drawing/2014/main" id="{95DAE968-FB9E-5803-A6CA-D500C55C520B}"/>
              </a:ext>
            </a:extLst>
          </p:cNvPr>
          <p:cNvSpPr/>
          <p:nvPr/>
        </p:nvSpPr>
        <p:spPr>
          <a:xfrm>
            <a:off x="1696696" y="3286859"/>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椭圆 32">
            <a:extLst>
              <a:ext uri="{FF2B5EF4-FFF2-40B4-BE49-F238E27FC236}">
                <a16:creationId xmlns:a16="http://schemas.microsoft.com/office/drawing/2014/main" id="{05D8246F-7BB9-BB6B-1FD8-E823ACA1DD66}"/>
              </a:ext>
            </a:extLst>
          </p:cNvPr>
          <p:cNvSpPr/>
          <p:nvPr/>
        </p:nvSpPr>
        <p:spPr>
          <a:xfrm>
            <a:off x="1883327" y="2813382"/>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4" name="椭圆 33">
            <a:extLst>
              <a:ext uri="{FF2B5EF4-FFF2-40B4-BE49-F238E27FC236}">
                <a16:creationId xmlns:a16="http://schemas.microsoft.com/office/drawing/2014/main" id="{CCA17A3E-D524-37F6-90E7-33EFE4D22E8E}"/>
              </a:ext>
            </a:extLst>
          </p:cNvPr>
          <p:cNvSpPr/>
          <p:nvPr/>
        </p:nvSpPr>
        <p:spPr>
          <a:xfrm>
            <a:off x="2233655" y="4201021"/>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5" name="椭圆 34">
            <a:extLst>
              <a:ext uri="{FF2B5EF4-FFF2-40B4-BE49-F238E27FC236}">
                <a16:creationId xmlns:a16="http://schemas.microsoft.com/office/drawing/2014/main" id="{6113A40A-47CA-4554-1581-6890DA8EF836}"/>
              </a:ext>
            </a:extLst>
          </p:cNvPr>
          <p:cNvSpPr/>
          <p:nvPr/>
        </p:nvSpPr>
        <p:spPr>
          <a:xfrm>
            <a:off x="2475169" y="2860109"/>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6" name="椭圆 35">
            <a:extLst>
              <a:ext uri="{FF2B5EF4-FFF2-40B4-BE49-F238E27FC236}">
                <a16:creationId xmlns:a16="http://schemas.microsoft.com/office/drawing/2014/main" id="{8944D965-6402-8647-3031-7FA30D424817}"/>
              </a:ext>
            </a:extLst>
          </p:cNvPr>
          <p:cNvSpPr/>
          <p:nvPr/>
        </p:nvSpPr>
        <p:spPr>
          <a:xfrm>
            <a:off x="2819453" y="3724990"/>
            <a:ext cx="108000" cy="10800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7" name="椭圆 36">
            <a:extLst>
              <a:ext uri="{FF2B5EF4-FFF2-40B4-BE49-F238E27FC236}">
                <a16:creationId xmlns:a16="http://schemas.microsoft.com/office/drawing/2014/main" id="{8644D7DC-7179-A0D6-3A52-D7753EEE3ACA}"/>
              </a:ext>
            </a:extLst>
          </p:cNvPr>
          <p:cNvSpPr/>
          <p:nvPr/>
        </p:nvSpPr>
        <p:spPr>
          <a:xfrm>
            <a:off x="932158" y="394308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8" name="椭圆 37">
            <a:extLst>
              <a:ext uri="{FF2B5EF4-FFF2-40B4-BE49-F238E27FC236}">
                <a16:creationId xmlns:a16="http://schemas.microsoft.com/office/drawing/2014/main" id="{B68F659A-2E17-24C7-800C-E4DCC371551B}"/>
              </a:ext>
            </a:extLst>
          </p:cNvPr>
          <p:cNvSpPr/>
          <p:nvPr/>
        </p:nvSpPr>
        <p:spPr>
          <a:xfrm>
            <a:off x="827992" y="251046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9" name="椭圆 38">
            <a:extLst>
              <a:ext uri="{FF2B5EF4-FFF2-40B4-BE49-F238E27FC236}">
                <a16:creationId xmlns:a16="http://schemas.microsoft.com/office/drawing/2014/main" id="{8FBCEDA2-9436-417F-2E86-70CFA8A29706}"/>
              </a:ext>
            </a:extLst>
          </p:cNvPr>
          <p:cNvSpPr/>
          <p:nvPr/>
        </p:nvSpPr>
        <p:spPr>
          <a:xfrm>
            <a:off x="1004158" y="451726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0" name="椭圆 39">
            <a:extLst>
              <a:ext uri="{FF2B5EF4-FFF2-40B4-BE49-F238E27FC236}">
                <a16:creationId xmlns:a16="http://schemas.microsoft.com/office/drawing/2014/main" id="{E13DF90E-570F-5AFA-27F5-7A09C9DE4F6E}"/>
              </a:ext>
            </a:extLst>
          </p:cNvPr>
          <p:cNvSpPr/>
          <p:nvPr/>
        </p:nvSpPr>
        <p:spPr>
          <a:xfrm>
            <a:off x="1530024" y="4017404"/>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1" name="椭圆 40">
            <a:extLst>
              <a:ext uri="{FF2B5EF4-FFF2-40B4-BE49-F238E27FC236}">
                <a16:creationId xmlns:a16="http://schemas.microsoft.com/office/drawing/2014/main" id="{FBA5F9FD-03BD-21DA-6FB5-E2E7B12FD59C}"/>
              </a:ext>
            </a:extLst>
          </p:cNvPr>
          <p:cNvSpPr/>
          <p:nvPr/>
        </p:nvSpPr>
        <p:spPr>
          <a:xfrm>
            <a:off x="1957522" y="205151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2" name="椭圆 41">
            <a:extLst>
              <a:ext uri="{FF2B5EF4-FFF2-40B4-BE49-F238E27FC236}">
                <a16:creationId xmlns:a16="http://schemas.microsoft.com/office/drawing/2014/main" id="{D99C344D-8FFF-7F81-37E9-8C56D52CC75C}"/>
              </a:ext>
            </a:extLst>
          </p:cNvPr>
          <p:cNvSpPr/>
          <p:nvPr/>
        </p:nvSpPr>
        <p:spPr>
          <a:xfrm>
            <a:off x="3286558" y="4277361"/>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3" name="椭圆 42">
            <a:extLst>
              <a:ext uri="{FF2B5EF4-FFF2-40B4-BE49-F238E27FC236}">
                <a16:creationId xmlns:a16="http://schemas.microsoft.com/office/drawing/2014/main" id="{6C86F7A6-6DA5-4EFF-E0A2-B83F0B55F106}"/>
              </a:ext>
            </a:extLst>
          </p:cNvPr>
          <p:cNvSpPr/>
          <p:nvPr/>
        </p:nvSpPr>
        <p:spPr>
          <a:xfrm>
            <a:off x="2612964" y="4981535"/>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4" name="椭圆 43">
            <a:extLst>
              <a:ext uri="{FF2B5EF4-FFF2-40B4-BE49-F238E27FC236}">
                <a16:creationId xmlns:a16="http://schemas.microsoft.com/office/drawing/2014/main" id="{1CA85143-0794-00AC-E734-F2E5A4E186D9}"/>
              </a:ext>
            </a:extLst>
          </p:cNvPr>
          <p:cNvSpPr/>
          <p:nvPr/>
        </p:nvSpPr>
        <p:spPr>
          <a:xfrm>
            <a:off x="1157239" y="328500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5" name="椭圆 44">
            <a:extLst>
              <a:ext uri="{FF2B5EF4-FFF2-40B4-BE49-F238E27FC236}">
                <a16:creationId xmlns:a16="http://schemas.microsoft.com/office/drawing/2014/main" id="{2698C7F5-1FD4-2A5B-47F3-C69816388E74}"/>
              </a:ext>
            </a:extLst>
          </p:cNvPr>
          <p:cNvSpPr/>
          <p:nvPr/>
        </p:nvSpPr>
        <p:spPr>
          <a:xfrm>
            <a:off x="2962336" y="247446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6" name="椭圆 45">
            <a:extLst>
              <a:ext uri="{FF2B5EF4-FFF2-40B4-BE49-F238E27FC236}">
                <a16:creationId xmlns:a16="http://schemas.microsoft.com/office/drawing/2014/main" id="{50FA2D6C-F79D-AC79-386B-73D1FB5A29B1}"/>
              </a:ext>
            </a:extLst>
          </p:cNvPr>
          <p:cNvSpPr/>
          <p:nvPr/>
        </p:nvSpPr>
        <p:spPr>
          <a:xfrm>
            <a:off x="3706456" y="394308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7" name="椭圆 46">
            <a:extLst>
              <a:ext uri="{FF2B5EF4-FFF2-40B4-BE49-F238E27FC236}">
                <a16:creationId xmlns:a16="http://schemas.microsoft.com/office/drawing/2014/main" id="{1B2A89B7-A34F-9235-A6F4-71389C6675FA}"/>
              </a:ext>
            </a:extLst>
          </p:cNvPr>
          <p:cNvSpPr/>
          <p:nvPr/>
        </p:nvSpPr>
        <p:spPr>
          <a:xfrm>
            <a:off x="3435689" y="3549133"/>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8" name="椭圆 47">
            <a:extLst>
              <a:ext uri="{FF2B5EF4-FFF2-40B4-BE49-F238E27FC236}">
                <a16:creationId xmlns:a16="http://schemas.microsoft.com/office/drawing/2014/main" id="{FAB94549-9D5C-78BC-2A74-33731D059EC6}"/>
              </a:ext>
            </a:extLst>
          </p:cNvPr>
          <p:cNvSpPr/>
          <p:nvPr/>
        </p:nvSpPr>
        <p:spPr>
          <a:xfrm>
            <a:off x="3518958" y="2792335"/>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9" name="椭圆 48">
            <a:extLst>
              <a:ext uri="{FF2B5EF4-FFF2-40B4-BE49-F238E27FC236}">
                <a16:creationId xmlns:a16="http://schemas.microsoft.com/office/drawing/2014/main" id="{318F9333-8A82-1586-2CD2-1590EE7A843E}"/>
              </a:ext>
            </a:extLst>
          </p:cNvPr>
          <p:cNvSpPr/>
          <p:nvPr/>
        </p:nvSpPr>
        <p:spPr>
          <a:xfrm>
            <a:off x="2368509" y="227592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0" name="椭圆 49">
            <a:extLst>
              <a:ext uri="{FF2B5EF4-FFF2-40B4-BE49-F238E27FC236}">
                <a16:creationId xmlns:a16="http://schemas.microsoft.com/office/drawing/2014/main" id="{B35740A3-803E-8294-46D5-F8BA3B1ADCF6}"/>
              </a:ext>
            </a:extLst>
          </p:cNvPr>
          <p:cNvSpPr/>
          <p:nvPr/>
        </p:nvSpPr>
        <p:spPr>
          <a:xfrm>
            <a:off x="1829738" y="471541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1" name="椭圆 50">
            <a:extLst>
              <a:ext uri="{FF2B5EF4-FFF2-40B4-BE49-F238E27FC236}">
                <a16:creationId xmlns:a16="http://schemas.microsoft.com/office/drawing/2014/main" id="{CDA34522-0D19-0643-E54A-5D1CA36A3209}"/>
              </a:ext>
            </a:extLst>
          </p:cNvPr>
          <p:cNvSpPr/>
          <p:nvPr/>
        </p:nvSpPr>
        <p:spPr>
          <a:xfrm>
            <a:off x="1530024" y="2438460"/>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2" name="椭圆 51">
            <a:extLst>
              <a:ext uri="{FF2B5EF4-FFF2-40B4-BE49-F238E27FC236}">
                <a16:creationId xmlns:a16="http://schemas.microsoft.com/office/drawing/2014/main" id="{38BB6F41-855D-989E-A89E-5E437B83129E}"/>
              </a:ext>
            </a:extLst>
          </p:cNvPr>
          <p:cNvSpPr/>
          <p:nvPr/>
        </p:nvSpPr>
        <p:spPr>
          <a:xfrm>
            <a:off x="2711453" y="4485935"/>
            <a:ext cx="108000" cy="108000"/>
          </a:xfrm>
          <a:prstGeom prst="ellipse">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灯片编号占位符 3">
            <a:extLst>
              <a:ext uri="{FF2B5EF4-FFF2-40B4-BE49-F238E27FC236}">
                <a16:creationId xmlns:a16="http://schemas.microsoft.com/office/drawing/2014/main" id="{56533D4A-6DFB-D934-740E-3137C3F3EC07}"/>
              </a:ext>
            </a:extLst>
          </p:cNvPr>
          <p:cNvSpPr>
            <a:spLocks noGrp="1"/>
          </p:cNvSpPr>
          <p:nvPr>
            <p:ph type="sldNum" sz="quarter" idx="12"/>
          </p:nvPr>
        </p:nvSpPr>
        <p:spPr/>
        <p:txBody>
          <a:bodyPr/>
          <a:lstStyle/>
          <a:p>
            <a:fld id="{565CE74E-AB26-4998-AD42-012C4C1AD076}" type="slidenum">
              <a:rPr lang="zh-CN" altLang="en-US" smtClean="0"/>
              <a:t>17</a:t>
            </a:fld>
            <a:endParaRPr lang="zh-CN" altLang="en-US" dirty="0"/>
          </a:p>
        </p:txBody>
      </p:sp>
    </p:spTree>
    <p:extLst>
      <p:ext uri="{BB962C8B-B14F-4D97-AF65-F5344CB8AC3E}">
        <p14:creationId xmlns:p14="http://schemas.microsoft.com/office/powerpoint/2010/main" val="549579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fade">
                                      <p:cBhvr>
                                        <p:cTn id="19" dur="500"/>
                                        <p:tgtEl>
                                          <p:spTgt spid="3">
                                            <p:txEl>
                                              <p:pRg st="6" end="6"/>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fade">
                                      <p:cBhvr>
                                        <p:cTn id="2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矩形 367">
            <a:extLst>
              <a:ext uri="{FF2B5EF4-FFF2-40B4-BE49-F238E27FC236}">
                <a16:creationId xmlns:a16="http://schemas.microsoft.com/office/drawing/2014/main" id="{3FFDD6C5-EBC4-525E-B58C-E09F8B36B69A}"/>
              </a:ext>
            </a:extLst>
          </p:cNvPr>
          <p:cNvSpPr/>
          <p:nvPr/>
        </p:nvSpPr>
        <p:spPr>
          <a:xfrm>
            <a:off x="5112217" y="192522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 name="标题 1">
            <a:extLst>
              <a:ext uri="{FF2B5EF4-FFF2-40B4-BE49-F238E27FC236}">
                <a16:creationId xmlns:a16="http://schemas.microsoft.com/office/drawing/2014/main" id="{5146B050-E399-A70C-C634-9DB031DC6478}"/>
              </a:ext>
            </a:extLst>
          </p:cNvPr>
          <p:cNvSpPr>
            <a:spLocks noGrp="1"/>
          </p:cNvSpPr>
          <p:nvPr>
            <p:ph type="title"/>
          </p:nvPr>
        </p:nvSpPr>
        <p:spPr/>
        <p:txBody>
          <a:bodyPr/>
          <a:lstStyle/>
          <a:p>
            <a:r>
              <a:rPr lang="en-US" altLang="zh-CN" dirty="0"/>
              <a:t>Twin-buffer</a:t>
            </a:r>
            <a:endParaRPr lang="zh-CN" altLang="en-US" dirty="0"/>
          </a:p>
        </p:txBody>
      </p:sp>
      <p:sp>
        <p:nvSpPr>
          <p:cNvPr id="246" name="矩形 245">
            <a:extLst>
              <a:ext uri="{FF2B5EF4-FFF2-40B4-BE49-F238E27FC236}">
                <a16:creationId xmlns:a16="http://schemas.microsoft.com/office/drawing/2014/main" id="{6255AB90-0761-42CA-BDD1-2D02B30867C0}"/>
              </a:ext>
            </a:extLst>
          </p:cNvPr>
          <p:cNvSpPr/>
          <p:nvPr/>
        </p:nvSpPr>
        <p:spPr>
          <a:xfrm>
            <a:off x="6621613" y="3061870"/>
            <a:ext cx="530225" cy="605155"/>
          </a:xfrm>
          <a:prstGeom prst="rect">
            <a:avLst/>
          </a:prstGeom>
          <a:solidFill>
            <a:srgbClr val="A5A5A5">
              <a:lumMod val="20000"/>
              <a:lumOff val="8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47" name="文本框 246">
            <a:extLst>
              <a:ext uri="{FF2B5EF4-FFF2-40B4-BE49-F238E27FC236}">
                <a16:creationId xmlns:a16="http://schemas.microsoft.com/office/drawing/2014/main" id="{248B40F7-F2B6-0187-64A7-7D7C1FDA11F6}"/>
              </a:ext>
            </a:extLst>
          </p:cNvPr>
          <p:cNvSpPr txBox="1"/>
          <p:nvPr/>
        </p:nvSpPr>
        <p:spPr>
          <a:xfrm>
            <a:off x="6588593" y="3222525"/>
            <a:ext cx="657860" cy="306705"/>
          </a:xfrm>
          <a:prstGeom prst="rect">
            <a:avLst/>
          </a:prstGeom>
          <a:noFill/>
        </p:spPr>
        <p:txBody>
          <a:bodyPr wrap="square" rtlCol="0">
            <a:spAutoFit/>
          </a:bodyPr>
          <a:lstStyle/>
          <a:p>
            <a:r>
              <a:rPr lang="en-US" altLang="zh-CN" sz="1400" b="1">
                <a:solidFill>
                  <a:prstClr val="black"/>
                </a:solidFill>
                <a:latin typeface="Times New Roman Bold" panose="02020503050405090304" charset="0"/>
                <a:ea typeface="宋体" panose="02010600030101010101" pitchFamily="2" charset="-122"/>
                <a:cs typeface="Times New Roman Bold" panose="02020503050405090304" charset="0"/>
              </a:rPr>
              <a:t>Table</a:t>
            </a:r>
          </a:p>
        </p:txBody>
      </p:sp>
      <p:sp>
        <p:nvSpPr>
          <p:cNvPr id="248" name="矩形 247">
            <a:extLst>
              <a:ext uri="{FF2B5EF4-FFF2-40B4-BE49-F238E27FC236}">
                <a16:creationId xmlns:a16="http://schemas.microsoft.com/office/drawing/2014/main" id="{C819DA1A-B38E-7C0F-79F0-6AF676B66D3B}"/>
              </a:ext>
            </a:extLst>
          </p:cNvPr>
          <p:cNvSpPr/>
          <p:nvPr/>
        </p:nvSpPr>
        <p:spPr>
          <a:xfrm>
            <a:off x="6621613" y="1841400"/>
            <a:ext cx="530225" cy="605155"/>
          </a:xfrm>
          <a:prstGeom prst="rect">
            <a:avLst/>
          </a:prstGeom>
          <a:solidFill>
            <a:srgbClr val="A5A5A5">
              <a:lumMod val="20000"/>
              <a:lumOff val="80000"/>
            </a:srgb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49" name="文本框 248">
            <a:extLst>
              <a:ext uri="{FF2B5EF4-FFF2-40B4-BE49-F238E27FC236}">
                <a16:creationId xmlns:a16="http://schemas.microsoft.com/office/drawing/2014/main" id="{BD73DD56-7F20-CC02-59F1-223A2A84BBAA}"/>
              </a:ext>
            </a:extLst>
          </p:cNvPr>
          <p:cNvSpPr txBox="1"/>
          <p:nvPr/>
        </p:nvSpPr>
        <p:spPr>
          <a:xfrm>
            <a:off x="6589863" y="1989355"/>
            <a:ext cx="657860" cy="306705"/>
          </a:xfrm>
          <a:prstGeom prst="rect">
            <a:avLst/>
          </a:prstGeom>
          <a:noFill/>
        </p:spPr>
        <p:txBody>
          <a:bodyPr wrap="square" rtlCol="0">
            <a:spAutoFit/>
          </a:bodyPr>
          <a:lstStyle/>
          <a:p>
            <a:r>
              <a:rPr lang="en-US" altLang="zh-CN" sz="1400" b="1">
                <a:solidFill>
                  <a:prstClr val="black"/>
                </a:solidFill>
                <a:latin typeface="Times New Roman Bold" panose="02020503050405090304" charset="0"/>
                <a:ea typeface="宋体" panose="02010600030101010101" pitchFamily="2" charset="-122"/>
                <a:cs typeface="Times New Roman Bold" panose="02020503050405090304" charset="0"/>
              </a:rPr>
              <a:t>Table</a:t>
            </a:r>
          </a:p>
        </p:txBody>
      </p:sp>
      <p:sp>
        <p:nvSpPr>
          <p:cNvPr id="250" name="文本框 249">
            <a:extLst>
              <a:ext uri="{FF2B5EF4-FFF2-40B4-BE49-F238E27FC236}">
                <a16:creationId xmlns:a16="http://schemas.microsoft.com/office/drawing/2014/main" id="{6477E6DF-206C-ED26-FC9F-048A2743A0BF}"/>
              </a:ext>
            </a:extLst>
          </p:cNvPr>
          <p:cNvSpPr txBox="1"/>
          <p:nvPr/>
        </p:nvSpPr>
        <p:spPr>
          <a:xfrm>
            <a:off x="5137618" y="2231925"/>
            <a:ext cx="721360" cy="307340"/>
          </a:xfrm>
          <a:prstGeom prst="rect">
            <a:avLst/>
          </a:prstGeom>
          <a:noFill/>
        </p:spPr>
        <p:txBody>
          <a:bodyPr wrap="square" rtlCol="0">
            <a:noAutofit/>
          </a:bodyPr>
          <a:lstStyle/>
          <a:p>
            <a:r>
              <a:rPr lang="en-US" altLang="zh-CN">
                <a:solidFill>
                  <a:prstClr val="black"/>
                </a:solidFill>
                <a:ea typeface="宋体" panose="02010600030101010101" pitchFamily="2" charset="-122"/>
              </a:rPr>
              <a:t>...</a:t>
            </a:r>
          </a:p>
        </p:txBody>
      </p:sp>
      <p:sp>
        <p:nvSpPr>
          <p:cNvPr id="251" name="文本框 250">
            <a:extLst>
              <a:ext uri="{FF2B5EF4-FFF2-40B4-BE49-F238E27FC236}">
                <a16:creationId xmlns:a16="http://schemas.microsoft.com/office/drawing/2014/main" id="{5084E534-1886-2BE6-3275-6B99EBDAAB79}"/>
              </a:ext>
            </a:extLst>
          </p:cNvPr>
          <p:cNvSpPr txBox="1"/>
          <p:nvPr/>
        </p:nvSpPr>
        <p:spPr>
          <a:xfrm>
            <a:off x="5137618" y="1875690"/>
            <a:ext cx="721360" cy="307340"/>
          </a:xfrm>
          <a:prstGeom prst="rect">
            <a:avLst/>
          </a:prstGeom>
          <a:noFill/>
        </p:spPr>
        <p:txBody>
          <a:bodyPr wrap="square" rtlCol="0">
            <a:noAutofit/>
          </a:bodyPr>
          <a:lstStyle/>
          <a:p>
            <a:r>
              <a:rPr lang="en-US" altLang="zh-CN">
                <a:solidFill>
                  <a:prstClr val="black"/>
                </a:solidFill>
                <a:ea typeface="宋体" panose="02010600030101010101" pitchFamily="2" charset="-122"/>
              </a:rPr>
              <a:t>...</a:t>
            </a:r>
          </a:p>
        </p:txBody>
      </p:sp>
      <p:sp>
        <p:nvSpPr>
          <p:cNvPr id="252" name="文本框 251">
            <a:extLst>
              <a:ext uri="{FF2B5EF4-FFF2-40B4-BE49-F238E27FC236}">
                <a16:creationId xmlns:a16="http://schemas.microsoft.com/office/drawing/2014/main" id="{255A0C6C-98B3-CCEB-CB30-C83A0567358C}"/>
              </a:ext>
            </a:extLst>
          </p:cNvPr>
          <p:cNvSpPr txBox="1"/>
          <p:nvPr/>
        </p:nvSpPr>
        <p:spPr>
          <a:xfrm>
            <a:off x="8757118" y="3425725"/>
            <a:ext cx="721360" cy="307340"/>
          </a:xfrm>
          <a:prstGeom prst="rect">
            <a:avLst/>
          </a:prstGeom>
          <a:noFill/>
        </p:spPr>
        <p:txBody>
          <a:bodyPr wrap="square" rtlCol="0">
            <a:noAutofit/>
          </a:bodyPr>
          <a:lstStyle/>
          <a:p>
            <a:pPr algn="ctr"/>
            <a:r>
              <a:rPr lang="en-US" altLang="zh-CN">
                <a:solidFill>
                  <a:prstClr val="black"/>
                </a:solidFill>
                <a:ea typeface="宋体" panose="02010600030101010101" pitchFamily="2" charset="-122"/>
              </a:rPr>
              <a:t>...</a:t>
            </a:r>
          </a:p>
        </p:txBody>
      </p:sp>
      <p:sp>
        <p:nvSpPr>
          <p:cNvPr id="253" name="文本框 252">
            <a:extLst>
              <a:ext uri="{FF2B5EF4-FFF2-40B4-BE49-F238E27FC236}">
                <a16:creationId xmlns:a16="http://schemas.microsoft.com/office/drawing/2014/main" id="{2E487C7B-857D-D407-345E-9A48DFF8F743}"/>
              </a:ext>
            </a:extLst>
          </p:cNvPr>
          <p:cNvSpPr txBox="1"/>
          <p:nvPr/>
        </p:nvSpPr>
        <p:spPr>
          <a:xfrm>
            <a:off x="8757118" y="2199540"/>
            <a:ext cx="721360" cy="307340"/>
          </a:xfrm>
          <a:prstGeom prst="rect">
            <a:avLst/>
          </a:prstGeom>
          <a:noFill/>
        </p:spPr>
        <p:txBody>
          <a:bodyPr wrap="square" rtlCol="0">
            <a:noAutofit/>
          </a:bodyPr>
          <a:lstStyle/>
          <a:p>
            <a:pPr algn="ctr"/>
            <a:r>
              <a:rPr lang="en-US" altLang="zh-CN">
                <a:solidFill>
                  <a:prstClr val="black"/>
                </a:solidFill>
                <a:ea typeface="宋体" panose="02010600030101010101" pitchFamily="2" charset="-122"/>
              </a:rPr>
              <a:t>...</a:t>
            </a:r>
          </a:p>
        </p:txBody>
      </p:sp>
      <p:sp>
        <p:nvSpPr>
          <p:cNvPr id="254" name="矩形 253">
            <a:extLst>
              <a:ext uri="{FF2B5EF4-FFF2-40B4-BE49-F238E27FC236}">
                <a16:creationId xmlns:a16="http://schemas.microsoft.com/office/drawing/2014/main" id="{4D98EC71-8F0A-BD59-CFA3-FF29C1C64E9E}"/>
              </a:ext>
            </a:extLst>
          </p:cNvPr>
          <p:cNvSpPr/>
          <p:nvPr/>
        </p:nvSpPr>
        <p:spPr>
          <a:xfrm>
            <a:off x="2402038" y="1498500"/>
            <a:ext cx="3495040" cy="2477770"/>
          </a:xfrm>
          <a:prstGeom prst="rect">
            <a:avLst/>
          </a:prstGeom>
          <a:noFill/>
          <a:ln w="25400" cap="flat" cmpd="sng" algn="ctr">
            <a:solidFill>
              <a:sysClr val="windowText" lastClr="0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55" name="文本框 254">
            <a:extLst>
              <a:ext uri="{FF2B5EF4-FFF2-40B4-BE49-F238E27FC236}">
                <a16:creationId xmlns:a16="http://schemas.microsoft.com/office/drawing/2014/main" id="{6094F526-CA16-A4E1-CFEF-2C6BAE2AE77B}"/>
              </a:ext>
            </a:extLst>
          </p:cNvPr>
          <p:cNvSpPr txBox="1"/>
          <p:nvPr/>
        </p:nvSpPr>
        <p:spPr>
          <a:xfrm>
            <a:off x="3477728" y="1130200"/>
            <a:ext cx="4064000" cy="368300"/>
          </a:xfrm>
          <a:prstGeom prst="rect">
            <a:avLst/>
          </a:prstGeom>
          <a:noFill/>
        </p:spPr>
        <p:txBody>
          <a:bodyPr wrap="square" rtlCol="0">
            <a:spAutoFit/>
          </a:bodyPr>
          <a:lstStyle/>
          <a:p>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CPU memory</a:t>
            </a:r>
          </a:p>
        </p:txBody>
      </p:sp>
      <p:sp>
        <p:nvSpPr>
          <p:cNvPr id="256" name="矩形 255">
            <a:extLst>
              <a:ext uri="{FF2B5EF4-FFF2-40B4-BE49-F238E27FC236}">
                <a16:creationId xmlns:a16="http://schemas.microsoft.com/office/drawing/2014/main" id="{0ECEBC40-2812-7D22-7BEC-D875C109527F}"/>
              </a:ext>
            </a:extLst>
          </p:cNvPr>
          <p:cNvSpPr/>
          <p:nvPr/>
        </p:nvSpPr>
        <p:spPr>
          <a:xfrm>
            <a:off x="2490938" y="1578510"/>
            <a:ext cx="3305810" cy="1310640"/>
          </a:xfrm>
          <a:prstGeom prst="rect">
            <a:avLst/>
          </a:prstGeom>
          <a:noFill/>
          <a:ln w="21590" cap="flat" cmpd="sng" algn="ctr">
            <a:solidFill>
              <a:sysClr val="windowText" lastClr="0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57" name="文本框 256">
            <a:extLst>
              <a:ext uri="{FF2B5EF4-FFF2-40B4-BE49-F238E27FC236}">
                <a16:creationId xmlns:a16="http://schemas.microsoft.com/office/drawing/2014/main" id="{35287FF7-1A23-BAD6-771E-4A08F9D9BE22}"/>
              </a:ext>
            </a:extLst>
          </p:cNvPr>
          <p:cNvSpPr txBox="1"/>
          <p:nvPr/>
        </p:nvSpPr>
        <p:spPr>
          <a:xfrm>
            <a:off x="3520273" y="1542950"/>
            <a:ext cx="1247140" cy="368300"/>
          </a:xfrm>
          <a:prstGeom prst="rect">
            <a:avLst/>
          </a:prstGeom>
          <a:noFill/>
        </p:spPr>
        <p:txBody>
          <a:bodyPr wrap="square" rtlCol="0">
            <a:spAutoFit/>
          </a:bodyPr>
          <a:lstStyle/>
          <a:p>
            <a:pPr algn="ctr"/>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All pages</a:t>
            </a:r>
          </a:p>
        </p:txBody>
      </p:sp>
      <p:sp>
        <p:nvSpPr>
          <p:cNvPr id="258" name="文本框 257">
            <a:extLst>
              <a:ext uri="{FF2B5EF4-FFF2-40B4-BE49-F238E27FC236}">
                <a16:creationId xmlns:a16="http://schemas.microsoft.com/office/drawing/2014/main" id="{32738086-616B-FF11-B7C6-70C620CBE8B0}"/>
              </a:ext>
            </a:extLst>
          </p:cNvPr>
          <p:cNvSpPr txBox="1"/>
          <p:nvPr/>
        </p:nvSpPr>
        <p:spPr>
          <a:xfrm>
            <a:off x="2555073" y="1845210"/>
            <a:ext cx="1205230" cy="368300"/>
          </a:xfrm>
          <a:prstGeom prst="rect">
            <a:avLst/>
          </a:prstGeom>
          <a:noFill/>
        </p:spPr>
        <p:txBody>
          <a:bodyPr wrap="square" rtlCol="0">
            <a:spAutoFit/>
          </a:bodyPr>
          <a:lstStyle/>
          <a:p>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Cluster 0</a:t>
            </a:r>
          </a:p>
        </p:txBody>
      </p:sp>
      <p:sp>
        <p:nvSpPr>
          <p:cNvPr id="259" name="文本框 258">
            <a:extLst>
              <a:ext uri="{FF2B5EF4-FFF2-40B4-BE49-F238E27FC236}">
                <a16:creationId xmlns:a16="http://schemas.microsoft.com/office/drawing/2014/main" id="{F124FE8F-8ABF-F7D7-4BC9-35D1B254FD50}"/>
              </a:ext>
            </a:extLst>
          </p:cNvPr>
          <p:cNvSpPr txBox="1"/>
          <p:nvPr/>
        </p:nvSpPr>
        <p:spPr>
          <a:xfrm>
            <a:off x="2555073" y="2213510"/>
            <a:ext cx="1205230" cy="368300"/>
          </a:xfrm>
          <a:prstGeom prst="rect">
            <a:avLst/>
          </a:prstGeom>
          <a:noFill/>
        </p:spPr>
        <p:txBody>
          <a:bodyPr wrap="square" rtlCol="0">
            <a:spAutoFit/>
          </a:bodyPr>
          <a:lstStyle/>
          <a:p>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Cluster 1</a:t>
            </a:r>
          </a:p>
        </p:txBody>
      </p:sp>
      <p:sp>
        <p:nvSpPr>
          <p:cNvPr id="260" name="矩形 259">
            <a:extLst>
              <a:ext uri="{FF2B5EF4-FFF2-40B4-BE49-F238E27FC236}">
                <a16:creationId xmlns:a16="http://schemas.microsoft.com/office/drawing/2014/main" id="{24526156-43FE-785E-7684-B57FE026F494}"/>
              </a:ext>
            </a:extLst>
          </p:cNvPr>
          <p:cNvSpPr/>
          <p:nvPr/>
        </p:nvSpPr>
        <p:spPr>
          <a:xfrm>
            <a:off x="3647273" y="192522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1" name="矩形 260">
            <a:extLst>
              <a:ext uri="{FF2B5EF4-FFF2-40B4-BE49-F238E27FC236}">
                <a16:creationId xmlns:a16="http://schemas.microsoft.com/office/drawing/2014/main" id="{90333210-2B0C-99A6-6F40-1847AB22FEB4}"/>
              </a:ext>
            </a:extLst>
          </p:cNvPr>
          <p:cNvSpPr/>
          <p:nvPr/>
        </p:nvSpPr>
        <p:spPr>
          <a:xfrm>
            <a:off x="4135588" y="192522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2" name="矩形 261">
            <a:extLst>
              <a:ext uri="{FF2B5EF4-FFF2-40B4-BE49-F238E27FC236}">
                <a16:creationId xmlns:a16="http://schemas.microsoft.com/office/drawing/2014/main" id="{642B7098-1A76-BE37-64B9-FDEFC7DC9E65}"/>
              </a:ext>
            </a:extLst>
          </p:cNvPr>
          <p:cNvSpPr/>
          <p:nvPr/>
        </p:nvSpPr>
        <p:spPr>
          <a:xfrm>
            <a:off x="4623903" y="192522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3" name="矩形 262">
            <a:extLst>
              <a:ext uri="{FF2B5EF4-FFF2-40B4-BE49-F238E27FC236}">
                <a16:creationId xmlns:a16="http://schemas.microsoft.com/office/drawing/2014/main" id="{780F2508-811C-9F01-77CA-9544D0793A60}"/>
              </a:ext>
            </a:extLst>
          </p:cNvPr>
          <p:cNvSpPr/>
          <p:nvPr/>
        </p:nvSpPr>
        <p:spPr>
          <a:xfrm>
            <a:off x="5112218" y="192522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4" name="矩形 263">
            <a:extLst>
              <a:ext uri="{FF2B5EF4-FFF2-40B4-BE49-F238E27FC236}">
                <a16:creationId xmlns:a16="http://schemas.microsoft.com/office/drawing/2014/main" id="{FBB1A8A3-CB59-294D-A494-C92BD4FB0492}"/>
              </a:ext>
            </a:extLst>
          </p:cNvPr>
          <p:cNvSpPr/>
          <p:nvPr/>
        </p:nvSpPr>
        <p:spPr>
          <a:xfrm>
            <a:off x="3647273" y="2073175"/>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5" name="矩形 264">
            <a:extLst>
              <a:ext uri="{FF2B5EF4-FFF2-40B4-BE49-F238E27FC236}">
                <a16:creationId xmlns:a16="http://schemas.microsoft.com/office/drawing/2014/main" id="{A97967E9-3846-C9AB-BB0B-76FF8065FC52}"/>
              </a:ext>
            </a:extLst>
          </p:cNvPr>
          <p:cNvSpPr/>
          <p:nvPr/>
        </p:nvSpPr>
        <p:spPr>
          <a:xfrm>
            <a:off x="4135588" y="2073175"/>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6" name="矩形 265">
            <a:extLst>
              <a:ext uri="{FF2B5EF4-FFF2-40B4-BE49-F238E27FC236}">
                <a16:creationId xmlns:a16="http://schemas.microsoft.com/office/drawing/2014/main" id="{26A6E28B-8EC7-1D6D-D045-8D28093BE0FB}"/>
              </a:ext>
            </a:extLst>
          </p:cNvPr>
          <p:cNvSpPr/>
          <p:nvPr/>
        </p:nvSpPr>
        <p:spPr>
          <a:xfrm>
            <a:off x="4623903" y="2075715"/>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7" name="矩形 266">
            <a:extLst>
              <a:ext uri="{FF2B5EF4-FFF2-40B4-BE49-F238E27FC236}">
                <a16:creationId xmlns:a16="http://schemas.microsoft.com/office/drawing/2014/main" id="{F8DAA019-C913-2324-8118-EF233A1AE7C6}"/>
              </a:ext>
            </a:extLst>
          </p:cNvPr>
          <p:cNvSpPr/>
          <p:nvPr/>
        </p:nvSpPr>
        <p:spPr>
          <a:xfrm>
            <a:off x="3647273" y="2281455"/>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8" name="矩形 267">
            <a:extLst>
              <a:ext uri="{FF2B5EF4-FFF2-40B4-BE49-F238E27FC236}">
                <a16:creationId xmlns:a16="http://schemas.microsoft.com/office/drawing/2014/main" id="{8E8E98B5-DF5D-E292-7DC1-4F3FD1C5CA81}"/>
              </a:ext>
            </a:extLst>
          </p:cNvPr>
          <p:cNvSpPr/>
          <p:nvPr/>
        </p:nvSpPr>
        <p:spPr>
          <a:xfrm>
            <a:off x="4135588" y="2281455"/>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69" name="矩形 268">
            <a:extLst>
              <a:ext uri="{FF2B5EF4-FFF2-40B4-BE49-F238E27FC236}">
                <a16:creationId xmlns:a16="http://schemas.microsoft.com/office/drawing/2014/main" id="{CB3EC433-858D-B2DC-CD63-ECD1E4B751EA}"/>
              </a:ext>
            </a:extLst>
          </p:cNvPr>
          <p:cNvSpPr/>
          <p:nvPr/>
        </p:nvSpPr>
        <p:spPr>
          <a:xfrm>
            <a:off x="4623903" y="2281455"/>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70" name="矩形 269">
            <a:extLst>
              <a:ext uri="{FF2B5EF4-FFF2-40B4-BE49-F238E27FC236}">
                <a16:creationId xmlns:a16="http://schemas.microsoft.com/office/drawing/2014/main" id="{A54C0E6A-232E-5218-0EEA-C4B4CAC902D1}"/>
              </a:ext>
            </a:extLst>
          </p:cNvPr>
          <p:cNvSpPr/>
          <p:nvPr/>
        </p:nvSpPr>
        <p:spPr>
          <a:xfrm>
            <a:off x="5112218" y="2281455"/>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71" name="矩形 270">
            <a:extLst>
              <a:ext uri="{FF2B5EF4-FFF2-40B4-BE49-F238E27FC236}">
                <a16:creationId xmlns:a16="http://schemas.microsoft.com/office/drawing/2014/main" id="{8A12AA45-C8FE-0660-97A7-4BDB4076173D}"/>
              </a:ext>
            </a:extLst>
          </p:cNvPr>
          <p:cNvSpPr/>
          <p:nvPr/>
        </p:nvSpPr>
        <p:spPr>
          <a:xfrm>
            <a:off x="3647273" y="242941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72" name="矩形 271">
            <a:extLst>
              <a:ext uri="{FF2B5EF4-FFF2-40B4-BE49-F238E27FC236}">
                <a16:creationId xmlns:a16="http://schemas.microsoft.com/office/drawing/2014/main" id="{6B31D047-62A6-A74F-7BD8-1C212E8E20B1}"/>
              </a:ext>
            </a:extLst>
          </p:cNvPr>
          <p:cNvSpPr/>
          <p:nvPr/>
        </p:nvSpPr>
        <p:spPr>
          <a:xfrm>
            <a:off x="4135588" y="242941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73" name="矩形 272">
            <a:extLst>
              <a:ext uri="{FF2B5EF4-FFF2-40B4-BE49-F238E27FC236}">
                <a16:creationId xmlns:a16="http://schemas.microsoft.com/office/drawing/2014/main" id="{A243F002-CA18-CDDE-0C95-8D7AF9AF8AA5}"/>
              </a:ext>
            </a:extLst>
          </p:cNvPr>
          <p:cNvSpPr/>
          <p:nvPr/>
        </p:nvSpPr>
        <p:spPr>
          <a:xfrm>
            <a:off x="4623903" y="243195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74" name="文本框 273">
            <a:extLst>
              <a:ext uri="{FF2B5EF4-FFF2-40B4-BE49-F238E27FC236}">
                <a16:creationId xmlns:a16="http://schemas.microsoft.com/office/drawing/2014/main" id="{99A6AC71-42AB-DF49-F8D8-62013F655E8B}"/>
              </a:ext>
            </a:extLst>
          </p:cNvPr>
          <p:cNvSpPr txBox="1"/>
          <p:nvPr/>
        </p:nvSpPr>
        <p:spPr>
          <a:xfrm>
            <a:off x="3719663" y="2581810"/>
            <a:ext cx="721360" cy="307340"/>
          </a:xfrm>
          <a:prstGeom prst="rect">
            <a:avLst/>
          </a:prstGeom>
          <a:noFill/>
        </p:spPr>
        <p:txBody>
          <a:bodyPr vert="eaVert" wrap="square" rtlCol="0">
            <a:noAutofit/>
          </a:bodyPr>
          <a:lstStyle/>
          <a:p>
            <a:pPr algn="ctr"/>
            <a:r>
              <a:rPr lang="en-US" altLang="zh-CN">
                <a:solidFill>
                  <a:prstClr val="black"/>
                </a:solidFill>
                <a:ea typeface="宋体" panose="02010600030101010101" pitchFamily="2" charset="-122"/>
              </a:rPr>
              <a:t>...</a:t>
            </a:r>
          </a:p>
        </p:txBody>
      </p:sp>
      <p:sp>
        <p:nvSpPr>
          <p:cNvPr id="275" name="矩形 274">
            <a:extLst>
              <a:ext uri="{FF2B5EF4-FFF2-40B4-BE49-F238E27FC236}">
                <a16:creationId xmlns:a16="http://schemas.microsoft.com/office/drawing/2014/main" id="{20B9A10B-CEB8-2893-AEA7-2646D3196FD8}"/>
              </a:ext>
            </a:extLst>
          </p:cNvPr>
          <p:cNvSpPr/>
          <p:nvPr/>
        </p:nvSpPr>
        <p:spPr>
          <a:xfrm>
            <a:off x="2490938" y="2979955"/>
            <a:ext cx="3300095" cy="890270"/>
          </a:xfrm>
          <a:prstGeom prst="rect">
            <a:avLst/>
          </a:prstGeom>
          <a:noFill/>
          <a:ln w="21590" cap="flat" cmpd="sng" algn="ctr">
            <a:solidFill>
              <a:sysClr val="windowText" lastClr="0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76" name="文本框 275">
            <a:extLst>
              <a:ext uri="{FF2B5EF4-FFF2-40B4-BE49-F238E27FC236}">
                <a16:creationId xmlns:a16="http://schemas.microsoft.com/office/drawing/2014/main" id="{8B819756-14A9-F8F5-0F3B-88A2994895DD}"/>
              </a:ext>
            </a:extLst>
          </p:cNvPr>
          <p:cNvSpPr txBox="1"/>
          <p:nvPr/>
        </p:nvSpPr>
        <p:spPr>
          <a:xfrm>
            <a:off x="2555073" y="3063775"/>
            <a:ext cx="1260475" cy="368300"/>
          </a:xfrm>
          <a:prstGeom prst="rect">
            <a:avLst/>
          </a:prstGeom>
          <a:noFill/>
        </p:spPr>
        <p:txBody>
          <a:bodyPr wrap="square" rtlCol="0">
            <a:spAutoFit/>
          </a:bodyPr>
          <a:lstStyle/>
          <a:p>
            <a:pPr algn="ctr"/>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LRU list A</a:t>
            </a:r>
          </a:p>
        </p:txBody>
      </p:sp>
      <p:sp>
        <p:nvSpPr>
          <p:cNvPr id="277" name="椭圆 276">
            <a:extLst>
              <a:ext uri="{FF2B5EF4-FFF2-40B4-BE49-F238E27FC236}">
                <a16:creationId xmlns:a16="http://schemas.microsoft.com/office/drawing/2014/main" id="{D453AC3E-32DC-6767-6A01-BDBE234AFE24}"/>
              </a:ext>
            </a:extLst>
          </p:cNvPr>
          <p:cNvSpPr/>
          <p:nvPr/>
        </p:nvSpPr>
        <p:spPr>
          <a:xfrm>
            <a:off x="3892383" y="3193950"/>
            <a:ext cx="132080" cy="130810"/>
          </a:xfrm>
          <a:prstGeom prst="ellipse">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78" name="椭圆 277">
            <a:extLst>
              <a:ext uri="{FF2B5EF4-FFF2-40B4-BE49-F238E27FC236}">
                <a16:creationId xmlns:a16="http://schemas.microsoft.com/office/drawing/2014/main" id="{27DACE1D-0E59-D2E4-2877-C48D5BE157E3}"/>
              </a:ext>
            </a:extLst>
          </p:cNvPr>
          <p:cNvSpPr/>
          <p:nvPr/>
        </p:nvSpPr>
        <p:spPr>
          <a:xfrm>
            <a:off x="4406733" y="3193950"/>
            <a:ext cx="132080" cy="130810"/>
          </a:xfrm>
          <a:prstGeom prst="ellipse">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79" name="椭圆 278">
            <a:extLst>
              <a:ext uri="{FF2B5EF4-FFF2-40B4-BE49-F238E27FC236}">
                <a16:creationId xmlns:a16="http://schemas.microsoft.com/office/drawing/2014/main" id="{001BFF0E-552C-099A-B416-66573927C99A}"/>
              </a:ext>
            </a:extLst>
          </p:cNvPr>
          <p:cNvSpPr/>
          <p:nvPr/>
        </p:nvSpPr>
        <p:spPr>
          <a:xfrm>
            <a:off x="4953468" y="3193950"/>
            <a:ext cx="132080" cy="130810"/>
          </a:xfrm>
          <a:prstGeom prst="ellipse">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80" name="椭圆 279">
            <a:extLst>
              <a:ext uri="{FF2B5EF4-FFF2-40B4-BE49-F238E27FC236}">
                <a16:creationId xmlns:a16="http://schemas.microsoft.com/office/drawing/2014/main" id="{145C0119-1109-B5B7-7A16-67C0C12AE154}"/>
              </a:ext>
            </a:extLst>
          </p:cNvPr>
          <p:cNvSpPr/>
          <p:nvPr/>
        </p:nvSpPr>
        <p:spPr>
          <a:xfrm>
            <a:off x="5500203" y="3193950"/>
            <a:ext cx="132080" cy="130810"/>
          </a:xfrm>
          <a:prstGeom prst="ellipse">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cxnSp>
        <p:nvCxnSpPr>
          <p:cNvPr id="281" name="直接箭头连接符 63">
            <a:extLst>
              <a:ext uri="{FF2B5EF4-FFF2-40B4-BE49-F238E27FC236}">
                <a16:creationId xmlns:a16="http://schemas.microsoft.com/office/drawing/2014/main" id="{3ABE9FCD-28F9-1AC6-55EC-81C0FC3EC84D}"/>
              </a:ext>
            </a:extLst>
          </p:cNvPr>
          <p:cNvCxnSpPr>
            <a:stCxn id="277" idx="7"/>
            <a:endCxn id="278" idx="1"/>
          </p:cNvCxnSpPr>
          <p:nvPr/>
        </p:nvCxnSpPr>
        <p:spPr>
          <a:xfrm>
            <a:off x="4005413" y="3213000"/>
            <a:ext cx="420370" cy="0"/>
          </a:xfrm>
          <a:prstGeom prst="straightConnector1">
            <a:avLst/>
          </a:prstGeom>
          <a:noFill/>
          <a:ln w="12700" cap="flat" cmpd="sng" algn="ctr">
            <a:solidFill>
              <a:sysClr val="windowText" lastClr="000000"/>
            </a:solidFill>
            <a:prstDash val="solid"/>
            <a:miter lim="800000"/>
            <a:tailEnd type="stealth"/>
          </a:ln>
          <a:effectLst/>
        </p:spPr>
      </p:cxnSp>
      <p:cxnSp>
        <p:nvCxnSpPr>
          <p:cNvPr id="282" name="直接箭头连接符 64">
            <a:extLst>
              <a:ext uri="{FF2B5EF4-FFF2-40B4-BE49-F238E27FC236}">
                <a16:creationId xmlns:a16="http://schemas.microsoft.com/office/drawing/2014/main" id="{3FA42233-747A-EB43-AC6D-A565DFBC4B7C}"/>
              </a:ext>
            </a:extLst>
          </p:cNvPr>
          <p:cNvCxnSpPr/>
          <p:nvPr/>
        </p:nvCxnSpPr>
        <p:spPr>
          <a:xfrm>
            <a:off x="4538813" y="3213000"/>
            <a:ext cx="420370" cy="0"/>
          </a:xfrm>
          <a:prstGeom prst="straightConnector1">
            <a:avLst/>
          </a:prstGeom>
          <a:noFill/>
          <a:ln w="12700" cap="flat" cmpd="sng" algn="ctr">
            <a:solidFill>
              <a:sysClr val="windowText" lastClr="000000"/>
            </a:solidFill>
            <a:prstDash val="solid"/>
            <a:miter lim="800000"/>
            <a:tailEnd type="stealth"/>
          </a:ln>
          <a:effectLst/>
        </p:spPr>
      </p:cxnSp>
      <p:cxnSp>
        <p:nvCxnSpPr>
          <p:cNvPr id="283" name="直接箭头连接符 65">
            <a:extLst>
              <a:ext uri="{FF2B5EF4-FFF2-40B4-BE49-F238E27FC236}">
                <a16:creationId xmlns:a16="http://schemas.microsoft.com/office/drawing/2014/main" id="{EB0FDF18-BE9D-1B63-B94C-07474B68644F}"/>
              </a:ext>
            </a:extLst>
          </p:cNvPr>
          <p:cNvCxnSpPr/>
          <p:nvPr/>
        </p:nvCxnSpPr>
        <p:spPr>
          <a:xfrm>
            <a:off x="5083008" y="3213000"/>
            <a:ext cx="420370" cy="0"/>
          </a:xfrm>
          <a:prstGeom prst="straightConnector1">
            <a:avLst/>
          </a:prstGeom>
          <a:noFill/>
          <a:ln w="12700" cap="flat" cmpd="sng" algn="ctr">
            <a:solidFill>
              <a:sysClr val="windowText" lastClr="000000"/>
            </a:solidFill>
            <a:prstDash val="solid"/>
            <a:miter lim="800000"/>
            <a:tailEnd type="stealth"/>
          </a:ln>
          <a:effectLst/>
        </p:spPr>
      </p:cxnSp>
      <p:cxnSp>
        <p:nvCxnSpPr>
          <p:cNvPr id="284" name="直接箭头连接符 67">
            <a:extLst>
              <a:ext uri="{FF2B5EF4-FFF2-40B4-BE49-F238E27FC236}">
                <a16:creationId xmlns:a16="http://schemas.microsoft.com/office/drawing/2014/main" id="{103E5027-A1EF-9706-7C18-7D48570380A4}"/>
              </a:ext>
            </a:extLst>
          </p:cNvPr>
          <p:cNvCxnSpPr/>
          <p:nvPr/>
        </p:nvCxnSpPr>
        <p:spPr>
          <a:xfrm flipH="1">
            <a:off x="3990173" y="3291740"/>
            <a:ext cx="435610" cy="0"/>
          </a:xfrm>
          <a:prstGeom prst="straightConnector1">
            <a:avLst/>
          </a:prstGeom>
          <a:noFill/>
          <a:ln w="12700" cap="flat" cmpd="sng" algn="ctr">
            <a:solidFill>
              <a:sysClr val="windowText" lastClr="000000"/>
            </a:solidFill>
            <a:prstDash val="solid"/>
            <a:miter lim="800000"/>
            <a:tailEnd type="stealth"/>
          </a:ln>
          <a:effectLst/>
        </p:spPr>
      </p:cxnSp>
      <p:cxnSp>
        <p:nvCxnSpPr>
          <p:cNvPr id="285" name="直接箭头连接符 284">
            <a:extLst>
              <a:ext uri="{FF2B5EF4-FFF2-40B4-BE49-F238E27FC236}">
                <a16:creationId xmlns:a16="http://schemas.microsoft.com/office/drawing/2014/main" id="{AB479901-90FC-68A6-C1D4-E19B469AD2D6}"/>
              </a:ext>
            </a:extLst>
          </p:cNvPr>
          <p:cNvCxnSpPr/>
          <p:nvPr/>
        </p:nvCxnSpPr>
        <p:spPr>
          <a:xfrm flipH="1">
            <a:off x="4517858" y="3291740"/>
            <a:ext cx="435610" cy="0"/>
          </a:xfrm>
          <a:prstGeom prst="straightConnector1">
            <a:avLst/>
          </a:prstGeom>
          <a:noFill/>
          <a:ln w="12700" cap="flat" cmpd="sng" algn="ctr">
            <a:solidFill>
              <a:sysClr val="windowText" lastClr="000000"/>
            </a:solidFill>
            <a:prstDash val="solid"/>
            <a:miter lim="800000"/>
            <a:tailEnd type="stealth"/>
          </a:ln>
          <a:effectLst/>
        </p:spPr>
      </p:cxnSp>
      <p:cxnSp>
        <p:nvCxnSpPr>
          <p:cNvPr id="286" name="直接箭头连接符 285">
            <a:extLst>
              <a:ext uri="{FF2B5EF4-FFF2-40B4-BE49-F238E27FC236}">
                <a16:creationId xmlns:a16="http://schemas.microsoft.com/office/drawing/2014/main" id="{BE188430-8F7F-C1A2-7A6F-6EC54A42ED8F}"/>
              </a:ext>
            </a:extLst>
          </p:cNvPr>
          <p:cNvCxnSpPr/>
          <p:nvPr/>
        </p:nvCxnSpPr>
        <p:spPr>
          <a:xfrm flipH="1">
            <a:off x="5067768" y="3291740"/>
            <a:ext cx="435610" cy="0"/>
          </a:xfrm>
          <a:prstGeom prst="straightConnector1">
            <a:avLst/>
          </a:prstGeom>
          <a:noFill/>
          <a:ln w="12700" cap="flat" cmpd="sng" algn="ctr">
            <a:solidFill>
              <a:sysClr val="windowText" lastClr="000000"/>
            </a:solidFill>
            <a:prstDash val="solid"/>
            <a:miter lim="800000"/>
            <a:tailEnd type="stealth"/>
          </a:ln>
          <a:effectLst/>
        </p:spPr>
      </p:cxnSp>
      <p:sp>
        <p:nvSpPr>
          <p:cNvPr id="287" name="矩形 286">
            <a:extLst>
              <a:ext uri="{FF2B5EF4-FFF2-40B4-BE49-F238E27FC236}">
                <a16:creationId xmlns:a16="http://schemas.microsoft.com/office/drawing/2014/main" id="{D5019C10-96BC-9219-1C08-95746124B1B3}"/>
              </a:ext>
            </a:extLst>
          </p:cNvPr>
          <p:cNvSpPr/>
          <p:nvPr/>
        </p:nvSpPr>
        <p:spPr>
          <a:xfrm>
            <a:off x="6315543" y="1498500"/>
            <a:ext cx="3495040" cy="2477770"/>
          </a:xfrm>
          <a:prstGeom prst="rect">
            <a:avLst/>
          </a:prstGeom>
          <a:noFill/>
          <a:ln w="25400" cap="flat" cmpd="sng" algn="ctr">
            <a:solidFill>
              <a:sysClr val="windowText" lastClr="0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88" name="矩形 287">
            <a:extLst>
              <a:ext uri="{FF2B5EF4-FFF2-40B4-BE49-F238E27FC236}">
                <a16:creationId xmlns:a16="http://schemas.microsoft.com/office/drawing/2014/main" id="{C091EB8E-33F8-8658-DD7E-B1095EE698C1}"/>
              </a:ext>
            </a:extLst>
          </p:cNvPr>
          <p:cNvSpPr/>
          <p:nvPr/>
        </p:nvSpPr>
        <p:spPr>
          <a:xfrm>
            <a:off x="6443178" y="1607085"/>
            <a:ext cx="3240405" cy="1027430"/>
          </a:xfrm>
          <a:prstGeom prst="rect">
            <a:avLst/>
          </a:prstGeom>
          <a:noFill/>
          <a:ln w="21590" cap="flat" cmpd="sng" algn="ctr">
            <a:solidFill>
              <a:sysClr val="windowText" lastClr="000000"/>
            </a:solidFill>
            <a:prstDash val="sysDash"/>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89" name="文本框 288">
            <a:extLst>
              <a:ext uri="{FF2B5EF4-FFF2-40B4-BE49-F238E27FC236}">
                <a16:creationId xmlns:a16="http://schemas.microsoft.com/office/drawing/2014/main" id="{E67D4340-922E-C570-8C8D-3358B00FFE63}"/>
              </a:ext>
            </a:extLst>
          </p:cNvPr>
          <p:cNvSpPr txBox="1"/>
          <p:nvPr/>
        </p:nvSpPr>
        <p:spPr>
          <a:xfrm>
            <a:off x="7472513" y="1572160"/>
            <a:ext cx="1247140" cy="368300"/>
          </a:xfrm>
          <a:prstGeom prst="rect">
            <a:avLst/>
          </a:prstGeom>
          <a:noFill/>
        </p:spPr>
        <p:txBody>
          <a:bodyPr wrap="square" rtlCol="0">
            <a:spAutoFit/>
          </a:bodyPr>
          <a:lstStyle/>
          <a:p>
            <a:pPr algn="ctr"/>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Buffer A</a:t>
            </a:r>
          </a:p>
        </p:txBody>
      </p:sp>
      <p:sp>
        <p:nvSpPr>
          <p:cNvPr id="290" name="文本框 289">
            <a:extLst>
              <a:ext uri="{FF2B5EF4-FFF2-40B4-BE49-F238E27FC236}">
                <a16:creationId xmlns:a16="http://schemas.microsoft.com/office/drawing/2014/main" id="{F3338CE3-463D-602C-ED25-25ECB282E244}"/>
              </a:ext>
            </a:extLst>
          </p:cNvPr>
          <p:cNvSpPr txBox="1"/>
          <p:nvPr/>
        </p:nvSpPr>
        <p:spPr>
          <a:xfrm>
            <a:off x="7249628" y="1130200"/>
            <a:ext cx="1682750" cy="368300"/>
          </a:xfrm>
          <a:prstGeom prst="rect">
            <a:avLst/>
          </a:prstGeom>
          <a:noFill/>
        </p:spPr>
        <p:txBody>
          <a:bodyPr wrap="square" rtlCol="0">
            <a:spAutoFit/>
          </a:bodyPr>
          <a:lstStyle/>
          <a:p>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GPU memory</a:t>
            </a:r>
          </a:p>
        </p:txBody>
      </p:sp>
      <p:sp>
        <p:nvSpPr>
          <p:cNvPr id="291" name="矩形 290">
            <a:extLst>
              <a:ext uri="{FF2B5EF4-FFF2-40B4-BE49-F238E27FC236}">
                <a16:creationId xmlns:a16="http://schemas.microsoft.com/office/drawing/2014/main" id="{217FFE84-6950-555B-528D-C81E8830F3ED}"/>
              </a:ext>
            </a:extLst>
          </p:cNvPr>
          <p:cNvSpPr/>
          <p:nvPr/>
        </p:nvSpPr>
        <p:spPr>
          <a:xfrm>
            <a:off x="6443178" y="2827555"/>
            <a:ext cx="3241040" cy="1027430"/>
          </a:xfrm>
          <a:prstGeom prst="rect">
            <a:avLst/>
          </a:prstGeom>
          <a:noFill/>
          <a:ln w="21590" cap="flat" cmpd="sng" algn="ctr">
            <a:solidFill>
              <a:sysClr val="windowText" lastClr="000000"/>
            </a:solidFill>
            <a:prstDash val="sysDash"/>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92" name="文本框 291">
            <a:extLst>
              <a:ext uri="{FF2B5EF4-FFF2-40B4-BE49-F238E27FC236}">
                <a16:creationId xmlns:a16="http://schemas.microsoft.com/office/drawing/2014/main" id="{8F7178A5-6A8E-850C-AA31-5ED0A8070101}"/>
              </a:ext>
            </a:extLst>
          </p:cNvPr>
          <p:cNvSpPr txBox="1"/>
          <p:nvPr/>
        </p:nvSpPr>
        <p:spPr>
          <a:xfrm>
            <a:off x="7472513" y="2793900"/>
            <a:ext cx="1247140" cy="368300"/>
          </a:xfrm>
          <a:prstGeom prst="rect">
            <a:avLst/>
          </a:prstGeom>
          <a:noFill/>
        </p:spPr>
        <p:txBody>
          <a:bodyPr wrap="square" rtlCol="0">
            <a:spAutoFit/>
          </a:bodyPr>
          <a:lstStyle/>
          <a:p>
            <a:pPr algn="ctr"/>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Buffer B</a:t>
            </a:r>
          </a:p>
        </p:txBody>
      </p:sp>
      <p:sp>
        <p:nvSpPr>
          <p:cNvPr id="293" name="矩形 292">
            <a:extLst>
              <a:ext uri="{FF2B5EF4-FFF2-40B4-BE49-F238E27FC236}">
                <a16:creationId xmlns:a16="http://schemas.microsoft.com/office/drawing/2014/main" id="{99505797-FCFD-9216-A70C-E0F2EFBDD5E0}"/>
              </a:ext>
            </a:extLst>
          </p:cNvPr>
          <p:cNvSpPr/>
          <p:nvPr/>
        </p:nvSpPr>
        <p:spPr>
          <a:xfrm>
            <a:off x="7444573" y="3456205"/>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94" name="矩形 293">
            <a:extLst>
              <a:ext uri="{FF2B5EF4-FFF2-40B4-BE49-F238E27FC236}">
                <a16:creationId xmlns:a16="http://schemas.microsoft.com/office/drawing/2014/main" id="{D16757CC-6431-34B9-2B99-792A2AB23BB2}"/>
              </a:ext>
            </a:extLst>
          </p:cNvPr>
          <p:cNvSpPr/>
          <p:nvPr/>
        </p:nvSpPr>
        <p:spPr>
          <a:xfrm>
            <a:off x="7932888" y="3456205"/>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95" name="矩形 294">
            <a:extLst>
              <a:ext uri="{FF2B5EF4-FFF2-40B4-BE49-F238E27FC236}">
                <a16:creationId xmlns:a16="http://schemas.microsoft.com/office/drawing/2014/main" id="{AABF199C-2BC2-A0F1-1DD6-5141E81DFF9A}"/>
              </a:ext>
            </a:extLst>
          </p:cNvPr>
          <p:cNvSpPr/>
          <p:nvPr/>
        </p:nvSpPr>
        <p:spPr>
          <a:xfrm>
            <a:off x="8421203" y="3456205"/>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96" name="矩形 295">
            <a:extLst>
              <a:ext uri="{FF2B5EF4-FFF2-40B4-BE49-F238E27FC236}">
                <a16:creationId xmlns:a16="http://schemas.microsoft.com/office/drawing/2014/main" id="{06D93FA2-B297-6CFF-D85B-02E0532AD4A7}"/>
              </a:ext>
            </a:extLst>
          </p:cNvPr>
          <p:cNvSpPr/>
          <p:nvPr/>
        </p:nvSpPr>
        <p:spPr>
          <a:xfrm>
            <a:off x="8909518" y="3456205"/>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97" name="矩形 296">
            <a:extLst>
              <a:ext uri="{FF2B5EF4-FFF2-40B4-BE49-F238E27FC236}">
                <a16:creationId xmlns:a16="http://schemas.microsoft.com/office/drawing/2014/main" id="{00055EB9-858D-6DA6-1F0B-00EC24AEFCDF}"/>
              </a:ext>
            </a:extLst>
          </p:cNvPr>
          <p:cNvSpPr/>
          <p:nvPr/>
        </p:nvSpPr>
        <p:spPr>
          <a:xfrm>
            <a:off x="7444573" y="3628925"/>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98" name="矩形 297">
            <a:extLst>
              <a:ext uri="{FF2B5EF4-FFF2-40B4-BE49-F238E27FC236}">
                <a16:creationId xmlns:a16="http://schemas.microsoft.com/office/drawing/2014/main" id="{BA66D149-31A1-AD57-C9E1-7473833A1053}"/>
              </a:ext>
            </a:extLst>
          </p:cNvPr>
          <p:cNvSpPr/>
          <p:nvPr/>
        </p:nvSpPr>
        <p:spPr>
          <a:xfrm>
            <a:off x="7932888" y="3628925"/>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99" name="矩形 298">
            <a:extLst>
              <a:ext uri="{FF2B5EF4-FFF2-40B4-BE49-F238E27FC236}">
                <a16:creationId xmlns:a16="http://schemas.microsoft.com/office/drawing/2014/main" id="{4059D926-6874-2485-3C7C-9DCB9DDB0547}"/>
              </a:ext>
            </a:extLst>
          </p:cNvPr>
          <p:cNvSpPr/>
          <p:nvPr/>
        </p:nvSpPr>
        <p:spPr>
          <a:xfrm>
            <a:off x="8421203" y="3628925"/>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00" name="矩形 299">
            <a:extLst>
              <a:ext uri="{FF2B5EF4-FFF2-40B4-BE49-F238E27FC236}">
                <a16:creationId xmlns:a16="http://schemas.microsoft.com/office/drawing/2014/main" id="{39308728-4A18-127E-D8A7-E59D0A1EB9A3}"/>
              </a:ext>
            </a:extLst>
          </p:cNvPr>
          <p:cNvSpPr/>
          <p:nvPr/>
        </p:nvSpPr>
        <p:spPr>
          <a:xfrm>
            <a:off x="7257883" y="3125370"/>
            <a:ext cx="2324100" cy="674370"/>
          </a:xfrm>
          <a:prstGeom prst="rect">
            <a:avLst/>
          </a:prstGeom>
          <a:noFill/>
          <a:ln w="12700" cap="flat" cmpd="sng" algn="ctr">
            <a:solidFill>
              <a:sysClr val="windowText" lastClr="0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01" name="文本框 300">
            <a:extLst>
              <a:ext uri="{FF2B5EF4-FFF2-40B4-BE49-F238E27FC236}">
                <a16:creationId xmlns:a16="http://schemas.microsoft.com/office/drawing/2014/main" id="{A8C7216F-9F7F-15CB-3A1F-825012494061}"/>
              </a:ext>
            </a:extLst>
          </p:cNvPr>
          <p:cNvSpPr txBox="1"/>
          <p:nvPr/>
        </p:nvSpPr>
        <p:spPr>
          <a:xfrm>
            <a:off x="7555698" y="3118385"/>
            <a:ext cx="1740535" cy="337185"/>
          </a:xfrm>
          <a:prstGeom prst="rect">
            <a:avLst/>
          </a:prstGeom>
          <a:noFill/>
        </p:spPr>
        <p:txBody>
          <a:bodyPr wrap="square" rtlCol="0">
            <a:spAutoFit/>
          </a:bodyPr>
          <a:lstStyle/>
          <a:p>
            <a:pPr algn="ctr"/>
            <a:r>
              <a:rPr lang="en-US" altLang="zh-CN" sz="1600" b="1">
                <a:solidFill>
                  <a:prstClr val="black"/>
                </a:solidFill>
                <a:latin typeface="Times New Roman Bold" panose="02020503050405090304" charset="0"/>
                <a:ea typeface="宋体" panose="02010600030101010101" pitchFamily="2" charset="-122"/>
                <a:cs typeface="Times New Roman Bold" panose="02020503050405090304" charset="0"/>
              </a:rPr>
              <a:t>Pages in buffer</a:t>
            </a:r>
          </a:p>
        </p:txBody>
      </p:sp>
      <p:cxnSp>
        <p:nvCxnSpPr>
          <p:cNvPr id="302" name="直接箭头连接符 132">
            <a:extLst>
              <a:ext uri="{FF2B5EF4-FFF2-40B4-BE49-F238E27FC236}">
                <a16:creationId xmlns:a16="http://schemas.microsoft.com/office/drawing/2014/main" id="{01932ADE-9759-A546-5F82-EACBF7BB98A2}"/>
              </a:ext>
            </a:extLst>
          </p:cNvPr>
          <p:cNvCxnSpPr>
            <a:stCxn id="263" idx="3"/>
            <a:endCxn id="248" idx="1"/>
          </p:cNvCxnSpPr>
          <p:nvPr/>
        </p:nvCxnSpPr>
        <p:spPr>
          <a:xfrm>
            <a:off x="5515443" y="1972845"/>
            <a:ext cx="1106170" cy="171450"/>
          </a:xfrm>
          <a:prstGeom prst="straightConnector1">
            <a:avLst/>
          </a:prstGeom>
          <a:noFill/>
          <a:ln w="25400" cap="flat" cmpd="sng" algn="ctr">
            <a:solidFill>
              <a:sysClr val="windowText" lastClr="000000"/>
            </a:solidFill>
            <a:prstDash val="solid"/>
            <a:miter lim="800000"/>
            <a:tailEnd type="arrow"/>
          </a:ln>
          <a:effectLst/>
        </p:spPr>
      </p:cxnSp>
      <p:cxnSp>
        <p:nvCxnSpPr>
          <p:cNvPr id="303" name="直接箭头连接符 133">
            <a:extLst>
              <a:ext uri="{FF2B5EF4-FFF2-40B4-BE49-F238E27FC236}">
                <a16:creationId xmlns:a16="http://schemas.microsoft.com/office/drawing/2014/main" id="{950910A1-A302-8E69-4E13-277AADC12AFD}"/>
              </a:ext>
            </a:extLst>
          </p:cNvPr>
          <p:cNvCxnSpPr>
            <a:stCxn id="273" idx="3"/>
            <a:endCxn id="246" idx="1"/>
          </p:cNvCxnSpPr>
          <p:nvPr/>
        </p:nvCxnSpPr>
        <p:spPr>
          <a:xfrm>
            <a:off x="5027128" y="2479575"/>
            <a:ext cx="1594485" cy="885190"/>
          </a:xfrm>
          <a:prstGeom prst="straightConnector1">
            <a:avLst/>
          </a:prstGeom>
          <a:noFill/>
          <a:ln w="25400" cap="flat" cmpd="sng" algn="ctr">
            <a:solidFill>
              <a:sysClr val="windowText" lastClr="000000"/>
            </a:solidFill>
            <a:prstDash val="solid"/>
            <a:miter lim="800000"/>
            <a:tailEnd type="arrow"/>
          </a:ln>
          <a:effectLst/>
        </p:spPr>
      </p:cxnSp>
      <p:sp>
        <p:nvSpPr>
          <p:cNvPr id="304" name="矩形 303">
            <a:extLst>
              <a:ext uri="{FF2B5EF4-FFF2-40B4-BE49-F238E27FC236}">
                <a16:creationId xmlns:a16="http://schemas.microsoft.com/office/drawing/2014/main" id="{648CBC3F-609A-D6C7-D448-71A86C302BF0}"/>
              </a:ext>
            </a:extLst>
          </p:cNvPr>
          <p:cNvSpPr/>
          <p:nvPr/>
        </p:nvSpPr>
        <p:spPr>
          <a:xfrm>
            <a:off x="7444573" y="2230020"/>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05" name="矩形 304">
            <a:extLst>
              <a:ext uri="{FF2B5EF4-FFF2-40B4-BE49-F238E27FC236}">
                <a16:creationId xmlns:a16="http://schemas.microsoft.com/office/drawing/2014/main" id="{29E84F97-3B5F-26EF-6C4F-534642054454}"/>
              </a:ext>
            </a:extLst>
          </p:cNvPr>
          <p:cNvSpPr/>
          <p:nvPr/>
        </p:nvSpPr>
        <p:spPr>
          <a:xfrm>
            <a:off x="7932888" y="2230020"/>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06" name="矩形 305">
            <a:extLst>
              <a:ext uri="{FF2B5EF4-FFF2-40B4-BE49-F238E27FC236}">
                <a16:creationId xmlns:a16="http://schemas.microsoft.com/office/drawing/2014/main" id="{3BAC85EE-75DB-EB4F-C111-818F165F4A34}"/>
              </a:ext>
            </a:extLst>
          </p:cNvPr>
          <p:cNvSpPr/>
          <p:nvPr/>
        </p:nvSpPr>
        <p:spPr>
          <a:xfrm>
            <a:off x="8421203" y="2230020"/>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07" name="矩形 306">
            <a:extLst>
              <a:ext uri="{FF2B5EF4-FFF2-40B4-BE49-F238E27FC236}">
                <a16:creationId xmlns:a16="http://schemas.microsoft.com/office/drawing/2014/main" id="{A01829F1-300F-1D15-E015-1B82150B57FA}"/>
              </a:ext>
            </a:extLst>
          </p:cNvPr>
          <p:cNvSpPr/>
          <p:nvPr/>
        </p:nvSpPr>
        <p:spPr>
          <a:xfrm>
            <a:off x="8909518" y="2230020"/>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08" name="矩形 307">
            <a:extLst>
              <a:ext uri="{FF2B5EF4-FFF2-40B4-BE49-F238E27FC236}">
                <a16:creationId xmlns:a16="http://schemas.microsoft.com/office/drawing/2014/main" id="{B21029DF-E30B-697C-D118-F569472F2963}"/>
              </a:ext>
            </a:extLst>
          </p:cNvPr>
          <p:cNvSpPr/>
          <p:nvPr/>
        </p:nvSpPr>
        <p:spPr>
          <a:xfrm>
            <a:off x="7444573" y="2402740"/>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09" name="矩形 308">
            <a:extLst>
              <a:ext uri="{FF2B5EF4-FFF2-40B4-BE49-F238E27FC236}">
                <a16:creationId xmlns:a16="http://schemas.microsoft.com/office/drawing/2014/main" id="{1958278B-B946-2BD8-1851-FE69CB450FB5}"/>
              </a:ext>
            </a:extLst>
          </p:cNvPr>
          <p:cNvSpPr/>
          <p:nvPr/>
        </p:nvSpPr>
        <p:spPr>
          <a:xfrm>
            <a:off x="7932888" y="2402740"/>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0" name="矩形 309">
            <a:extLst>
              <a:ext uri="{FF2B5EF4-FFF2-40B4-BE49-F238E27FC236}">
                <a16:creationId xmlns:a16="http://schemas.microsoft.com/office/drawing/2014/main" id="{E9C4CE45-0773-6D8A-9954-8B383DAF4C17}"/>
              </a:ext>
            </a:extLst>
          </p:cNvPr>
          <p:cNvSpPr/>
          <p:nvPr/>
        </p:nvSpPr>
        <p:spPr>
          <a:xfrm>
            <a:off x="8421203" y="2402740"/>
            <a:ext cx="403225" cy="95250"/>
          </a:xfrm>
          <a:prstGeom prst="rect">
            <a:avLst/>
          </a:prstGeom>
          <a:solidFill>
            <a:srgbClr val="81D5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1" name="矩形 310">
            <a:extLst>
              <a:ext uri="{FF2B5EF4-FFF2-40B4-BE49-F238E27FC236}">
                <a16:creationId xmlns:a16="http://schemas.microsoft.com/office/drawing/2014/main" id="{6F898DF6-B9E2-4461-DD4F-2326D279B457}"/>
              </a:ext>
            </a:extLst>
          </p:cNvPr>
          <p:cNvSpPr/>
          <p:nvPr/>
        </p:nvSpPr>
        <p:spPr>
          <a:xfrm>
            <a:off x="7257883" y="1899185"/>
            <a:ext cx="2324100" cy="674370"/>
          </a:xfrm>
          <a:prstGeom prst="rect">
            <a:avLst/>
          </a:prstGeom>
          <a:noFill/>
          <a:ln w="12700" cap="flat" cmpd="sng" algn="ctr">
            <a:solidFill>
              <a:sysClr val="windowText" lastClr="000000"/>
            </a:solidFill>
            <a:prstDash val="solid"/>
            <a:miter lim="800000"/>
          </a:ln>
          <a:effectLst/>
          <a:extLst>
            <a:ext uri="{909E8E84-426E-40DD-AFC4-6F175D3DCCD1}">
              <a14:hiddenFill xmlns:a14="http://schemas.microsoft.com/office/drawing/2010/main">
                <a:solidFill>
                  <a:schemeClr val="accent1"/>
                </a:solidFill>
              </a14:hiddenFill>
            </a:ext>
          </a:ex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2" name="文本框 311">
            <a:extLst>
              <a:ext uri="{FF2B5EF4-FFF2-40B4-BE49-F238E27FC236}">
                <a16:creationId xmlns:a16="http://schemas.microsoft.com/office/drawing/2014/main" id="{24304256-A47F-C9F5-7D8D-9FAC51941730}"/>
              </a:ext>
            </a:extLst>
          </p:cNvPr>
          <p:cNvSpPr txBox="1"/>
          <p:nvPr/>
        </p:nvSpPr>
        <p:spPr>
          <a:xfrm>
            <a:off x="7555698" y="1892200"/>
            <a:ext cx="1740535" cy="337185"/>
          </a:xfrm>
          <a:prstGeom prst="rect">
            <a:avLst/>
          </a:prstGeom>
          <a:noFill/>
        </p:spPr>
        <p:txBody>
          <a:bodyPr wrap="square" rtlCol="0">
            <a:spAutoFit/>
          </a:bodyPr>
          <a:lstStyle/>
          <a:p>
            <a:pPr algn="ctr"/>
            <a:r>
              <a:rPr lang="en-US" altLang="zh-CN" sz="1600" b="1">
                <a:solidFill>
                  <a:prstClr val="black"/>
                </a:solidFill>
                <a:latin typeface="Times New Roman Bold" panose="02020503050405090304" charset="0"/>
                <a:ea typeface="宋体" panose="02010600030101010101" pitchFamily="2" charset="-122"/>
                <a:cs typeface="Times New Roman Bold" panose="02020503050405090304" charset="0"/>
              </a:rPr>
              <a:t>Pages in buffer</a:t>
            </a:r>
          </a:p>
        </p:txBody>
      </p:sp>
      <p:sp>
        <p:nvSpPr>
          <p:cNvPr id="313" name="文本框 312">
            <a:extLst>
              <a:ext uri="{FF2B5EF4-FFF2-40B4-BE49-F238E27FC236}">
                <a16:creationId xmlns:a16="http://schemas.microsoft.com/office/drawing/2014/main" id="{199196A2-02D0-3AD0-ED50-53A1D91ED3F9}"/>
              </a:ext>
            </a:extLst>
          </p:cNvPr>
          <p:cNvSpPr txBox="1"/>
          <p:nvPr/>
        </p:nvSpPr>
        <p:spPr>
          <a:xfrm>
            <a:off x="2555073" y="3418740"/>
            <a:ext cx="1260475" cy="368300"/>
          </a:xfrm>
          <a:prstGeom prst="rect">
            <a:avLst/>
          </a:prstGeom>
          <a:noFill/>
        </p:spPr>
        <p:txBody>
          <a:bodyPr wrap="square" rtlCol="0">
            <a:spAutoFit/>
          </a:bodyPr>
          <a:lstStyle/>
          <a:p>
            <a:pPr algn="ctr"/>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LRU list B</a:t>
            </a:r>
          </a:p>
        </p:txBody>
      </p:sp>
      <p:sp>
        <p:nvSpPr>
          <p:cNvPr id="314" name="椭圆 313">
            <a:extLst>
              <a:ext uri="{FF2B5EF4-FFF2-40B4-BE49-F238E27FC236}">
                <a16:creationId xmlns:a16="http://schemas.microsoft.com/office/drawing/2014/main" id="{590EA8B9-57A4-C608-C9AC-3D7F2C078B2A}"/>
              </a:ext>
            </a:extLst>
          </p:cNvPr>
          <p:cNvSpPr/>
          <p:nvPr/>
        </p:nvSpPr>
        <p:spPr>
          <a:xfrm>
            <a:off x="3892383" y="3548915"/>
            <a:ext cx="132080" cy="130810"/>
          </a:xfrm>
          <a:prstGeom prst="ellipse">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5" name="椭圆 314">
            <a:extLst>
              <a:ext uri="{FF2B5EF4-FFF2-40B4-BE49-F238E27FC236}">
                <a16:creationId xmlns:a16="http://schemas.microsoft.com/office/drawing/2014/main" id="{F34281DA-B058-C923-C88B-DBE1C1EC10F2}"/>
              </a:ext>
            </a:extLst>
          </p:cNvPr>
          <p:cNvSpPr/>
          <p:nvPr/>
        </p:nvSpPr>
        <p:spPr>
          <a:xfrm>
            <a:off x="4406733" y="3548915"/>
            <a:ext cx="132080" cy="130810"/>
          </a:xfrm>
          <a:prstGeom prst="ellipse">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6" name="椭圆 315">
            <a:extLst>
              <a:ext uri="{FF2B5EF4-FFF2-40B4-BE49-F238E27FC236}">
                <a16:creationId xmlns:a16="http://schemas.microsoft.com/office/drawing/2014/main" id="{524A22AC-F71C-A1D7-C65F-ED54F6E921EC}"/>
              </a:ext>
            </a:extLst>
          </p:cNvPr>
          <p:cNvSpPr/>
          <p:nvPr/>
        </p:nvSpPr>
        <p:spPr>
          <a:xfrm>
            <a:off x="4953468" y="3548915"/>
            <a:ext cx="132080" cy="130810"/>
          </a:xfrm>
          <a:prstGeom prst="ellipse">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17" name="椭圆 316">
            <a:extLst>
              <a:ext uri="{FF2B5EF4-FFF2-40B4-BE49-F238E27FC236}">
                <a16:creationId xmlns:a16="http://schemas.microsoft.com/office/drawing/2014/main" id="{16CB61FA-F3CD-1243-619E-814CBD16DB4B}"/>
              </a:ext>
            </a:extLst>
          </p:cNvPr>
          <p:cNvSpPr/>
          <p:nvPr/>
        </p:nvSpPr>
        <p:spPr>
          <a:xfrm>
            <a:off x="5500203" y="3548915"/>
            <a:ext cx="132080" cy="130810"/>
          </a:xfrm>
          <a:prstGeom prst="ellipse">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cxnSp>
        <p:nvCxnSpPr>
          <p:cNvPr id="318" name="直接箭头连接符 149">
            <a:extLst>
              <a:ext uri="{FF2B5EF4-FFF2-40B4-BE49-F238E27FC236}">
                <a16:creationId xmlns:a16="http://schemas.microsoft.com/office/drawing/2014/main" id="{3443BD96-1A9A-775C-72A5-9D96833173F5}"/>
              </a:ext>
            </a:extLst>
          </p:cNvPr>
          <p:cNvCxnSpPr>
            <a:stCxn id="314" idx="7"/>
            <a:endCxn id="315" idx="1"/>
          </p:cNvCxnSpPr>
          <p:nvPr/>
        </p:nvCxnSpPr>
        <p:spPr>
          <a:xfrm>
            <a:off x="4005413" y="3567965"/>
            <a:ext cx="420370" cy="0"/>
          </a:xfrm>
          <a:prstGeom prst="straightConnector1">
            <a:avLst/>
          </a:prstGeom>
          <a:noFill/>
          <a:ln w="12700" cap="flat" cmpd="sng" algn="ctr">
            <a:solidFill>
              <a:sysClr val="windowText" lastClr="000000"/>
            </a:solidFill>
            <a:prstDash val="solid"/>
            <a:miter lim="800000"/>
            <a:tailEnd type="stealth"/>
          </a:ln>
          <a:effectLst/>
        </p:spPr>
      </p:cxnSp>
      <p:cxnSp>
        <p:nvCxnSpPr>
          <p:cNvPr id="319" name="直接箭头连接符 150">
            <a:extLst>
              <a:ext uri="{FF2B5EF4-FFF2-40B4-BE49-F238E27FC236}">
                <a16:creationId xmlns:a16="http://schemas.microsoft.com/office/drawing/2014/main" id="{2D858F54-836F-747B-2339-424433945DF2}"/>
              </a:ext>
            </a:extLst>
          </p:cNvPr>
          <p:cNvCxnSpPr/>
          <p:nvPr/>
        </p:nvCxnSpPr>
        <p:spPr>
          <a:xfrm>
            <a:off x="4538813" y="3567965"/>
            <a:ext cx="420370" cy="0"/>
          </a:xfrm>
          <a:prstGeom prst="straightConnector1">
            <a:avLst/>
          </a:prstGeom>
          <a:noFill/>
          <a:ln w="12700" cap="flat" cmpd="sng" algn="ctr">
            <a:solidFill>
              <a:sysClr val="windowText" lastClr="000000"/>
            </a:solidFill>
            <a:prstDash val="solid"/>
            <a:miter lim="800000"/>
            <a:tailEnd type="stealth"/>
          </a:ln>
          <a:effectLst/>
        </p:spPr>
      </p:cxnSp>
      <p:cxnSp>
        <p:nvCxnSpPr>
          <p:cNvPr id="320" name="直接箭头连接符 151">
            <a:extLst>
              <a:ext uri="{FF2B5EF4-FFF2-40B4-BE49-F238E27FC236}">
                <a16:creationId xmlns:a16="http://schemas.microsoft.com/office/drawing/2014/main" id="{F79FCC30-B36B-6F09-E0EA-B172E83DB044}"/>
              </a:ext>
            </a:extLst>
          </p:cNvPr>
          <p:cNvCxnSpPr/>
          <p:nvPr/>
        </p:nvCxnSpPr>
        <p:spPr>
          <a:xfrm>
            <a:off x="5083008" y="3567965"/>
            <a:ext cx="420370" cy="0"/>
          </a:xfrm>
          <a:prstGeom prst="straightConnector1">
            <a:avLst/>
          </a:prstGeom>
          <a:noFill/>
          <a:ln w="12700" cap="flat" cmpd="sng" algn="ctr">
            <a:solidFill>
              <a:sysClr val="windowText" lastClr="000000"/>
            </a:solidFill>
            <a:prstDash val="solid"/>
            <a:miter lim="800000"/>
            <a:tailEnd type="stealth"/>
          </a:ln>
          <a:effectLst/>
        </p:spPr>
      </p:cxnSp>
      <p:cxnSp>
        <p:nvCxnSpPr>
          <p:cNvPr id="321" name="直接箭头连接符 152">
            <a:extLst>
              <a:ext uri="{FF2B5EF4-FFF2-40B4-BE49-F238E27FC236}">
                <a16:creationId xmlns:a16="http://schemas.microsoft.com/office/drawing/2014/main" id="{7F40924D-8983-8413-3365-C35A74B0846F}"/>
              </a:ext>
            </a:extLst>
          </p:cNvPr>
          <p:cNvCxnSpPr/>
          <p:nvPr/>
        </p:nvCxnSpPr>
        <p:spPr>
          <a:xfrm flipH="1">
            <a:off x="3990173" y="3646705"/>
            <a:ext cx="435610" cy="0"/>
          </a:xfrm>
          <a:prstGeom prst="straightConnector1">
            <a:avLst/>
          </a:prstGeom>
          <a:noFill/>
          <a:ln w="12700" cap="flat" cmpd="sng" algn="ctr">
            <a:solidFill>
              <a:sysClr val="windowText" lastClr="000000"/>
            </a:solidFill>
            <a:prstDash val="solid"/>
            <a:miter lim="800000"/>
            <a:tailEnd type="stealth"/>
          </a:ln>
          <a:effectLst/>
        </p:spPr>
      </p:cxnSp>
      <p:cxnSp>
        <p:nvCxnSpPr>
          <p:cNvPr id="322" name="直接箭头连接符 153">
            <a:extLst>
              <a:ext uri="{FF2B5EF4-FFF2-40B4-BE49-F238E27FC236}">
                <a16:creationId xmlns:a16="http://schemas.microsoft.com/office/drawing/2014/main" id="{7F7DD820-EE17-2A5A-1961-A030A81F5319}"/>
              </a:ext>
            </a:extLst>
          </p:cNvPr>
          <p:cNvCxnSpPr/>
          <p:nvPr/>
        </p:nvCxnSpPr>
        <p:spPr>
          <a:xfrm flipH="1">
            <a:off x="4517858" y="3646705"/>
            <a:ext cx="435610" cy="0"/>
          </a:xfrm>
          <a:prstGeom prst="straightConnector1">
            <a:avLst/>
          </a:prstGeom>
          <a:noFill/>
          <a:ln w="12700" cap="flat" cmpd="sng" algn="ctr">
            <a:solidFill>
              <a:sysClr val="windowText" lastClr="000000"/>
            </a:solidFill>
            <a:prstDash val="solid"/>
            <a:miter lim="800000"/>
            <a:tailEnd type="stealth"/>
          </a:ln>
          <a:effectLst/>
        </p:spPr>
      </p:cxnSp>
      <p:cxnSp>
        <p:nvCxnSpPr>
          <p:cNvPr id="323" name="直接箭头连接符 154">
            <a:extLst>
              <a:ext uri="{FF2B5EF4-FFF2-40B4-BE49-F238E27FC236}">
                <a16:creationId xmlns:a16="http://schemas.microsoft.com/office/drawing/2014/main" id="{5CCA0BD5-AFF3-E124-E382-9CD3B5AB7153}"/>
              </a:ext>
            </a:extLst>
          </p:cNvPr>
          <p:cNvCxnSpPr/>
          <p:nvPr/>
        </p:nvCxnSpPr>
        <p:spPr>
          <a:xfrm flipH="1">
            <a:off x="5067768" y="3646705"/>
            <a:ext cx="435610" cy="0"/>
          </a:xfrm>
          <a:prstGeom prst="straightConnector1">
            <a:avLst/>
          </a:prstGeom>
          <a:noFill/>
          <a:ln w="12700" cap="flat" cmpd="sng" algn="ctr">
            <a:solidFill>
              <a:sysClr val="windowText" lastClr="000000"/>
            </a:solidFill>
            <a:prstDash val="solid"/>
            <a:miter lim="800000"/>
            <a:tailEnd type="stealth"/>
          </a:ln>
          <a:effectLst/>
        </p:spPr>
      </p:cxnSp>
      <p:cxnSp>
        <p:nvCxnSpPr>
          <p:cNvPr id="324" name="直接箭头连接符 155">
            <a:extLst>
              <a:ext uri="{FF2B5EF4-FFF2-40B4-BE49-F238E27FC236}">
                <a16:creationId xmlns:a16="http://schemas.microsoft.com/office/drawing/2014/main" id="{CDB207D6-DD9B-9ED0-1A16-8FD8E32CF33D}"/>
              </a:ext>
            </a:extLst>
          </p:cNvPr>
          <p:cNvCxnSpPr>
            <a:stCxn id="248" idx="3"/>
            <a:endCxn id="308" idx="1"/>
          </p:cNvCxnSpPr>
          <p:nvPr/>
        </p:nvCxnSpPr>
        <p:spPr>
          <a:xfrm>
            <a:off x="7151838" y="2144295"/>
            <a:ext cx="292735" cy="306070"/>
          </a:xfrm>
          <a:prstGeom prst="straightConnector1">
            <a:avLst/>
          </a:prstGeom>
          <a:noFill/>
          <a:ln w="25400" cap="flat" cmpd="sng" algn="ctr">
            <a:solidFill>
              <a:sysClr val="windowText" lastClr="000000"/>
            </a:solidFill>
            <a:prstDash val="solid"/>
            <a:miter lim="800000"/>
            <a:tailEnd type="arrow"/>
          </a:ln>
          <a:effectLst/>
        </p:spPr>
      </p:cxnSp>
      <p:cxnSp>
        <p:nvCxnSpPr>
          <p:cNvPr id="325" name="直接箭头连接符 156">
            <a:extLst>
              <a:ext uri="{FF2B5EF4-FFF2-40B4-BE49-F238E27FC236}">
                <a16:creationId xmlns:a16="http://schemas.microsoft.com/office/drawing/2014/main" id="{BE52FBEA-C24B-9DEB-32FB-0E8E200E5975}"/>
              </a:ext>
            </a:extLst>
          </p:cNvPr>
          <p:cNvCxnSpPr>
            <a:endCxn id="293" idx="1"/>
          </p:cNvCxnSpPr>
          <p:nvPr/>
        </p:nvCxnSpPr>
        <p:spPr>
          <a:xfrm>
            <a:off x="7159458" y="3365400"/>
            <a:ext cx="285115" cy="138430"/>
          </a:xfrm>
          <a:prstGeom prst="straightConnector1">
            <a:avLst/>
          </a:prstGeom>
          <a:noFill/>
          <a:ln w="25400" cap="flat" cmpd="sng" algn="ctr">
            <a:solidFill>
              <a:sysClr val="windowText" lastClr="000000"/>
            </a:solidFill>
            <a:prstDash val="solid"/>
            <a:miter lim="800000"/>
            <a:tailEnd type="arrow"/>
          </a:ln>
          <a:effectLst/>
        </p:spPr>
      </p:cxnSp>
      <p:cxnSp>
        <p:nvCxnSpPr>
          <p:cNvPr id="326" name="直接连接符 18">
            <a:extLst>
              <a:ext uri="{FF2B5EF4-FFF2-40B4-BE49-F238E27FC236}">
                <a16:creationId xmlns:a16="http://schemas.microsoft.com/office/drawing/2014/main" id="{6FE5E3A6-FF3F-9216-62D9-160D41DEF697}"/>
              </a:ext>
            </a:extLst>
          </p:cNvPr>
          <p:cNvCxnSpPr/>
          <p:nvPr/>
        </p:nvCxnSpPr>
        <p:spPr>
          <a:xfrm>
            <a:off x="3354538" y="5055770"/>
            <a:ext cx="6137910" cy="0"/>
          </a:xfrm>
          <a:prstGeom prst="line">
            <a:avLst/>
          </a:prstGeom>
          <a:noFill/>
          <a:ln w="19050" cap="flat" cmpd="sng" algn="ctr">
            <a:solidFill>
              <a:sysClr val="windowText" lastClr="000000">
                <a:lumMod val="50000"/>
                <a:lumOff val="50000"/>
              </a:sysClr>
            </a:solidFill>
            <a:prstDash val="dash"/>
            <a:miter lim="800000"/>
          </a:ln>
          <a:effectLst/>
        </p:spPr>
      </p:cxnSp>
      <p:cxnSp>
        <p:nvCxnSpPr>
          <p:cNvPr id="327" name="直接箭头连接符 20">
            <a:extLst>
              <a:ext uri="{FF2B5EF4-FFF2-40B4-BE49-F238E27FC236}">
                <a16:creationId xmlns:a16="http://schemas.microsoft.com/office/drawing/2014/main" id="{72851FA3-CEFC-7A3D-7315-B60949D11BD4}"/>
              </a:ext>
            </a:extLst>
          </p:cNvPr>
          <p:cNvCxnSpPr/>
          <p:nvPr/>
        </p:nvCxnSpPr>
        <p:spPr>
          <a:xfrm>
            <a:off x="3351363" y="5806340"/>
            <a:ext cx="6133465" cy="0"/>
          </a:xfrm>
          <a:prstGeom prst="straightConnector1">
            <a:avLst/>
          </a:prstGeom>
          <a:noFill/>
          <a:ln w="25400" cap="flat" cmpd="sng" algn="ctr">
            <a:solidFill>
              <a:sysClr val="windowText" lastClr="000000"/>
            </a:solidFill>
            <a:prstDash val="solid"/>
            <a:miter lim="800000"/>
            <a:tailEnd type="arrow"/>
          </a:ln>
          <a:effectLst/>
        </p:spPr>
      </p:cxnSp>
      <p:cxnSp>
        <p:nvCxnSpPr>
          <p:cNvPr id="328" name="直接箭头连接符 21">
            <a:extLst>
              <a:ext uri="{FF2B5EF4-FFF2-40B4-BE49-F238E27FC236}">
                <a16:creationId xmlns:a16="http://schemas.microsoft.com/office/drawing/2014/main" id="{B9F28E9F-9EC5-A935-1310-B1BB5B27FF1D}"/>
              </a:ext>
            </a:extLst>
          </p:cNvPr>
          <p:cNvCxnSpPr/>
          <p:nvPr/>
        </p:nvCxnSpPr>
        <p:spPr>
          <a:xfrm flipV="1">
            <a:off x="3354538" y="4200425"/>
            <a:ext cx="0" cy="1604010"/>
          </a:xfrm>
          <a:prstGeom prst="straightConnector1">
            <a:avLst/>
          </a:prstGeom>
          <a:noFill/>
          <a:ln w="25400" cap="flat" cmpd="sng" algn="ctr">
            <a:solidFill>
              <a:sysClr val="windowText" lastClr="000000"/>
            </a:solidFill>
            <a:prstDash val="solid"/>
            <a:miter lim="800000"/>
            <a:tailEnd type="arrow"/>
          </a:ln>
          <a:effectLst/>
        </p:spPr>
      </p:cxnSp>
      <p:sp>
        <p:nvSpPr>
          <p:cNvPr id="329" name="文本框 328">
            <a:extLst>
              <a:ext uri="{FF2B5EF4-FFF2-40B4-BE49-F238E27FC236}">
                <a16:creationId xmlns:a16="http://schemas.microsoft.com/office/drawing/2014/main" id="{FB92A517-D3B8-F807-4B3C-100EBF2FD8C2}"/>
              </a:ext>
            </a:extLst>
          </p:cNvPr>
          <p:cNvSpPr txBox="1"/>
          <p:nvPr/>
        </p:nvSpPr>
        <p:spPr>
          <a:xfrm>
            <a:off x="1680043" y="4891305"/>
            <a:ext cx="1682750" cy="380365"/>
          </a:xfrm>
          <a:prstGeom prst="rect">
            <a:avLst/>
          </a:prstGeom>
          <a:noFill/>
        </p:spPr>
        <p:txBody>
          <a:bodyPr wrap="square" rtlCol="0">
            <a:noAutofit/>
          </a:bodyPr>
          <a:lstStyle/>
          <a:p>
            <a:pPr algn="r"/>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GPU compute</a:t>
            </a:r>
          </a:p>
        </p:txBody>
      </p:sp>
      <p:sp>
        <p:nvSpPr>
          <p:cNvPr id="330" name="文本框 329">
            <a:extLst>
              <a:ext uri="{FF2B5EF4-FFF2-40B4-BE49-F238E27FC236}">
                <a16:creationId xmlns:a16="http://schemas.microsoft.com/office/drawing/2014/main" id="{73D54068-B5F4-7F30-C2A7-415993F497E4}"/>
              </a:ext>
            </a:extLst>
          </p:cNvPr>
          <p:cNvSpPr txBox="1"/>
          <p:nvPr/>
        </p:nvSpPr>
        <p:spPr>
          <a:xfrm>
            <a:off x="1487638" y="4438550"/>
            <a:ext cx="1875155" cy="380365"/>
          </a:xfrm>
          <a:prstGeom prst="rect">
            <a:avLst/>
          </a:prstGeom>
          <a:noFill/>
        </p:spPr>
        <p:txBody>
          <a:bodyPr wrap="square" rtlCol="0">
            <a:noAutofit/>
          </a:bodyPr>
          <a:lstStyle/>
          <a:p>
            <a:pPr algn="r"/>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Load to buffer A</a:t>
            </a:r>
          </a:p>
        </p:txBody>
      </p:sp>
      <p:sp>
        <p:nvSpPr>
          <p:cNvPr id="331" name="文本框 330">
            <a:extLst>
              <a:ext uri="{FF2B5EF4-FFF2-40B4-BE49-F238E27FC236}">
                <a16:creationId xmlns:a16="http://schemas.microsoft.com/office/drawing/2014/main" id="{2246B64A-9661-167D-1F74-8BFF6333CD40}"/>
              </a:ext>
            </a:extLst>
          </p:cNvPr>
          <p:cNvSpPr txBox="1"/>
          <p:nvPr/>
        </p:nvSpPr>
        <p:spPr>
          <a:xfrm>
            <a:off x="1543518" y="5347235"/>
            <a:ext cx="1819275" cy="380365"/>
          </a:xfrm>
          <a:prstGeom prst="rect">
            <a:avLst/>
          </a:prstGeom>
          <a:noFill/>
        </p:spPr>
        <p:txBody>
          <a:bodyPr wrap="square" rtlCol="0">
            <a:noAutofit/>
          </a:bodyPr>
          <a:lstStyle/>
          <a:p>
            <a:pPr algn="r"/>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Load to buffer B</a:t>
            </a:r>
          </a:p>
        </p:txBody>
      </p:sp>
      <p:cxnSp>
        <p:nvCxnSpPr>
          <p:cNvPr id="332" name="直接连接符 25">
            <a:extLst>
              <a:ext uri="{FF2B5EF4-FFF2-40B4-BE49-F238E27FC236}">
                <a16:creationId xmlns:a16="http://schemas.microsoft.com/office/drawing/2014/main" id="{FC3F09B9-D775-D124-F469-9729EFFE0A2E}"/>
              </a:ext>
            </a:extLst>
          </p:cNvPr>
          <p:cNvCxnSpPr/>
          <p:nvPr/>
        </p:nvCxnSpPr>
        <p:spPr>
          <a:xfrm>
            <a:off x="3348823" y="4599205"/>
            <a:ext cx="6123940" cy="0"/>
          </a:xfrm>
          <a:prstGeom prst="line">
            <a:avLst/>
          </a:prstGeom>
          <a:noFill/>
          <a:ln w="19050" cap="flat" cmpd="sng" algn="ctr">
            <a:solidFill>
              <a:sysClr val="windowText" lastClr="000000">
                <a:lumMod val="50000"/>
                <a:lumOff val="50000"/>
              </a:sysClr>
            </a:solidFill>
            <a:prstDash val="dash"/>
            <a:miter lim="800000"/>
          </a:ln>
          <a:effectLst/>
        </p:spPr>
      </p:cxnSp>
      <p:cxnSp>
        <p:nvCxnSpPr>
          <p:cNvPr id="333" name="直接连接符 26">
            <a:extLst>
              <a:ext uri="{FF2B5EF4-FFF2-40B4-BE49-F238E27FC236}">
                <a16:creationId xmlns:a16="http://schemas.microsoft.com/office/drawing/2014/main" id="{55B9BAA1-8E20-0FAF-2A28-E839EB29DA55}"/>
              </a:ext>
            </a:extLst>
          </p:cNvPr>
          <p:cNvCxnSpPr/>
          <p:nvPr/>
        </p:nvCxnSpPr>
        <p:spPr>
          <a:xfrm>
            <a:off x="3354538" y="5527575"/>
            <a:ext cx="6137910" cy="0"/>
          </a:xfrm>
          <a:prstGeom prst="line">
            <a:avLst/>
          </a:prstGeom>
          <a:noFill/>
          <a:ln w="19050" cap="flat" cmpd="sng" algn="ctr">
            <a:solidFill>
              <a:sysClr val="windowText" lastClr="000000">
                <a:lumMod val="50000"/>
                <a:lumOff val="50000"/>
              </a:sysClr>
            </a:solidFill>
            <a:prstDash val="dash"/>
            <a:miter lim="800000"/>
          </a:ln>
          <a:effectLst/>
        </p:spPr>
      </p:cxnSp>
      <p:cxnSp>
        <p:nvCxnSpPr>
          <p:cNvPr id="334" name="直接箭头连接符 29">
            <a:extLst>
              <a:ext uri="{FF2B5EF4-FFF2-40B4-BE49-F238E27FC236}">
                <a16:creationId xmlns:a16="http://schemas.microsoft.com/office/drawing/2014/main" id="{2B292B55-5CF9-66F5-7C2F-F519EB9768A9}"/>
              </a:ext>
            </a:extLst>
          </p:cNvPr>
          <p:cNvCxnSpPr/>
          <p:nvPr/>
        </p:nvCxnSpPr>
        <p:spPr>
          <a:xfrm>
            <a:off x="4716613" y="4734460"/>
            <a:ext cx="0" cy="200660"/>
          </a:xfrm>
          <a:prstGeom prst="straightConnector1">
            <a:avLst/>
          </a:prstGeom>
          <a:noFill/>
          <a:ln w="25400" cap="flat" cmpd="sng" algn="ctr">
            <a:solidFill>
              <a:sysClr val="windowText" lastClr="000000"/>
            </a:solidFill>
            <a:prstDash val="solid"/>
            <a:miter lim="800000"/>
            <a:tailEnd type="arrow"/>
          </a:ln>
          <a:effectLst/>
        </p:spPr>
      </p:cxnSp>
      <p:cxnSp>
        <p:nvCxnSpPr>
          <p:cNvPr id="335" name="直接箭头连接符 30">
            <a:extLst>
              <a:ext uri="{FF2B5EF4-FFF2-40B4-BE49-F238E27FC236}">
                <a16:creationId xmlns:a16="http://schemas.microsoft.com/office/drawing/2014/main" id="{20C95835-F669-C52C-CD1D-34697548698C}"/>
              </a:ext>
            </a:extLst>
          </p:cNvPr>
          <p:cNvCxnSpPr/>
          <p:nvPr/>
        </p:nvCxnSpPr>
        <p:spPr>
          <a:xfrm flipV="1">
            <a:off x="5642443" y="4734460"/>
            <a:ext cx="354965" cy="209550"/>
          </a:xfrm>
          <a:prstGeom prst="straightConnector1">
            <a:avLst/>
          </a:prstGeom>
          <a:noFill/>
          <a:ln w="25400" cap="flat" cmpd="sng" algn="ctr">
            <a:solidFill>
              <a:sysClr val="windowText" lastClr="000000"/>
            </a:solidFill>
            <a:prstDash val="solid"/>
            <a:miter lim="800000"/>
            <a:tailEnd type="arrow"/>
          </a:ln>
          <a:effectLst/>
        </p:spPr>
      </p:cxnSp>
      <p:cxnSp>
        <p:nvCxnSpPr>
          <p:cNvPr id="336" name="直接箭头连接符 31">
            <a:extLst>
              <a:ext uri="{FF2B5EF4-FFF2-40B4-BE49-F238E27FC236}">
                <a16:creationId xmlns:a16="http://schemas.microsoft.com/office/drawing/2014/main" id="{D55E888D-B9F1-74A1-1B86-1D7658AED0A8}"/>
              </a:ext>
            </a:extLst>
          </p:cNvPr>
          <p:cNvCxnSpPr/>
          <p:nvPr/>
        </p:nvCxnSpPr>
        <p:spPr>
          <a:xfrm>
            <a:off x="7212798" y="4738905"/>
            <a:ext cx="0" cy="205105"/>
          </a:xfrm>
          <a:prstGeom prst="straightConnector1">
            <a:avLst/>
          </a:prstGeom>
          <a:noFill/>
          <a:ln w="25400" cap="flat" cmpd="sng" algn="ctr">
            <a:solidFill>
              <a:sysClr val="windowText" lastClr="000000"/>
            </a:solidFill>
            <a:prstDash val="solid"/>
            <a:miter lim="800000"/>
            <a:tailEnd type="arrow"/>
          </a:ln>
          <a:effectLst/>
        </p:spPr>
      </p:cxnSp>
      <p:cxnSp>
        <p:nvCxnSpPr>
          <p:cNvPr id="337" name="直接箭头连接符 32">
            <a:extLst>
              <a:ext uri="{FF2B5EF4-FFF2-40B4-BE49-F238E27FC236}">
                <a16:creationId xmlns:a16="http://schemas.microsoft.com/office/drawing/2014/main" id="{AFF0ED58-B5BA-08F0-2590-5CC6381E332A}"/>
              </a:ext>
            </a:extLst>
          </p:cNvPr>
          <p:cNvCxnSpPr/>
          <p:nvPr/>
        </p:nvCxnSpPr>
        <p:spPr>
          <a:xfrm flipV="1">
            <a:off x="5964388" y="5188485"/>
            <a:ext cx="0" cy="343535"/>
          </a:xfrm>
          <a:prstGeom prst="straightConnector1">
            <a:avLst/>
          </a:prstGeom>
          <a:noFill/>
          <a:ln w="25400" cap="flat" cmpd="sng" algn="ctr">
            <a:solidFill>
              <a:sysClr val="windowText" lastClr="000000"/>
            </a:solidFill>
            <a:prstDash val="solid"/>
            <a:miter lim="800000"/>
            <a:tailEnd type="arrow"/>
          </a:ln>
          <a:effectLst/>
        </p:spPr>
      </p:cxnSp>
      <p:cxnSp>
        <p:nvCxnSpPr>
          <p:cNvPr id="338" name="直接箭头连接符 33">
            <a:extLst>
              <a:ext uri="{FF2B5EF4-FFF2-40B4-BE49-F238E27FC236}">
                <a16:creationId xmlns:a16="http://schemas.microsoft.com/office/drawing/2014/main" id="{29264EAF-8424-AF48-B039-56648D065872}"/>
              </a:ext>
            </a:extLst>
          </p:cNvPr>
          <p:cNvCxnSpPr/>
          <p:nvPr/>
        </p:nvCxnSpPr>
        <p:spPr>
          <a:xfrm>
            <a:off x="6887043" y="5178960"/>
            <a:ext cx="330835" cy="214630"/>
          </a:xfrm>
          <a:prstGeom prst="straightConnector1">
            <a:avLst/>
          </a:prstGeom>
          <a:noFill/>
          <a:ln w="25400" cap="flat" cmpd="sng" algn="ctr">
            <a:solidFill>
              <a:sysClr val="windowText" lastClr="000000"/>
            </a:solidFill>
            <a:prstDash val="solid"/>
            <a:miter lim="800000"/>
            <a:tailEnd type="arrow"/>
          </a:ln>
          <a:effectLst/>
        </p:spPr>
      </p:cxnSp>
      <p:cxnSp>
        <p:nvCxnSpPr>
          <p:cNvPr id="339" name="直接箭头连接符 34">
            <a:extLst>
              <a:ext uri="{FF2B5EF4-FFF2-40B4-BE49-F238E27FC236}">
                <a16:creationId xmlns:a16="http://schemas.microsoft.com/office/drawing/2014/main" id="{7FDE0D71-EE05-FA81-50E8-D42A075E3A0A}"/>
              </a:ext>
            </a:extLst>
          </p:cNvPr>
          <p:cNvCxnSpPr/>
          <p:nvPr/>
        </p:nvCxnSpPr>
        <p:spPr>
          <a:xfrm flipV="1">
            <a:off x="8463113" y="5189120"/>
            <a:ext cx="0" cy="208915"/>
          </a:xfrm>
          <a:prstGeom prst="straightConnector1">
            <a:avLst/>
          </a:prstGeom>
          <a:noFill/>
          <a:ln w="25400" cap="flat" cmpd="sng" algn="ctr">
            <a:solidFill>
              <a:sysClr val="windowText" lastClr="000000"/>
            </a:solidFill>
            <a:prstDash val="solid"/>
            <a:miter lim="800000"/>
            <a:tailEnd type="arrow"/>
          </a:ln>
          <a:effectLst/>
        </p:spPr>
      </p:cxnSp>
      <p:grpSp>
        <p:nvGrpSpPr>
          <p:cNvPr id="340" name="组合 339">
            <a:extLst>
              <a:ext uri="{FF2B5EF4-FFF2-40B4-BE49-F238E27FC236}">
                <a16:creationId xmlns:a16="http://schemas.microsoft.com/office/drawing/2014/main" id="{5C2291B7-DE7D-2178-F3DD-3AB0CAF12102}"/>
              </a:ext>
            </a:extLst>
          </p:cNvPr>
          <p:cNvGrpSpPr/>
          <p:nvPr/>
        </p:nvGrpSpPr>
        <p:grpSpPr>
          <a:xfrm>
            <a:off x="4715978" y="4906545"/>
            <a:ext cx="926465" cy="306705"/>
            <a:chOff x="4715978" y="4906545"/>
            <a:chExt cx="926465" cy="306705"/>
          </a:xfrm>
        </p:grpSpPr>
        <p:sp>
          <p:nvSpPr>
            <p:cNvPr id="341" name="矩形 340">
              <a:extLst>
                <a:ext uri="{FF2B5EF4-FFF2-40B4-BE49-F238E27FC236}">
                  <a16:creationId xmlns:a16="http://schemas.microsoft.com/office/drawing/2014/main" id="{A1714D08-CC56-39EF-126B-549DC19DDDF2}"/>
                </a:ext>
              </a:extLst>
            </p:cNvPr>
            <p:cNvSpPr/>
            <p:nvPr/>
          </p:nvSpPr>
          <p:spPr>
            <a:xfrm>
              <a:off x="4715978" y="4933850"/>
              <a:ext cx="926465" cy="254000"/>
            </a:xfrm>
            <a:prstGeom prst="rect">
              <a:avLst/>
            </a:prstGeom>
            <a:solidFill>
              <a:srgbClr val="FFC000">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sym typeface="+mn-ea"/>
              </a:endParaRPr>
            </a:p>
          </p:txBody>
        </p:sp>
        <p:sp>
          <p:nvSpPr>
            <p:cNvPr id="342" name="文本框 341">
              <a:extLst>
                <a:ext uri="{FF2B5EF4-FFF2-40B4-BE49-F238E27FC236}">
                  <a16:creationId xmlns:a16="http://schemas.microsoft.com/office/drawing/2014/main" id="{1D208C85-C7CD-35F2-A51A-7704FB614872}"/>
                </a:ext>
              </a:extLst>
            </p:cNvPr>
            <p:cNvSpPr txBox="1"/>
            <p:nvPr/>
          </p:nvSpPr>
          <p:spPr>
            <a:xfrm>
              <a:off x="4818848" y="4906545"/>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1</a:t>
              </a:r>
            </a:p>
          </p:txBody>
        </p:sp>
      </p:grpSp>
      <p:grpSp>
        <p:nvGrpSpPr>
          <p:cNvPr id="343" name="组合 342">
            <a:extLst>
              <a:ext uri="{FF2B5EF4-FFF2-40B4-BE49-F238E27FC236}">
                <a16:creationId xmlns:a16="http://schemas.microsoft.com/office/drawing/2014/main" id="{0743FE67-86D1-7C6C-D19A-E557AAB9E541}"/>
              </a:ext>
            </a:extLst>
          </p:cNvPr>
          <p:cNvGrpSpPr/>
          <p:nvPr/>
        </p:nvGrpSpPr>
        <p:grpSpPr>
          <a:xfrm>
            <a:off x="3467568" y="4439185"/>
            <a:ext cx="1248410" cy="306705"/>
            <a:chOff x="3467568" y="4439185"/>
            <a:chExt cx="1248410" cy="306705"/>
          </a:xfrm>
        </p:grpSpPr>
        <p:sp>
          <p:nvSpPr>
            <p:cNvPr id="344" name="矩形 343">
              <a:extLst>
                <a:ext uri="{FF2B5EF4-FFF2-40B4-BE49-F238E27FC236}">
                  <a16:creationId xmlns:a16="http://schemas.microsoft.com/office/drawing/2014/main" id="{1B23EDCF-F851-B28B-4238-3465F091163D}"/>
                </a:ext>
              </a:extLst>
            </p:cNvPr>
            <p:cNvSpPr/>
            <p:nvPr/>
          </p:nvSpPr>
          <p:spPr>
            <a:xfrm>
              <a:off x="3467568" y="4469030"/>
              <a:ext cx="1248410" cy="254000"/>
            </a:xfrm>
            <a:prstGeom prst="rect">
              <a:avLst/>
            </a:prstGeom>
            <a:solidFill>
              <a:srgbClr val="5B9BD5">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endParaRPr>
            </a:p>
          </p:txBody>
        </p:sp>
        <p:sp>
          <p:nvSpPr>
            <p:cNvPr id="345" name="文本框 344">
              <a:extLst>
                <a:ext uri="{FF2B5EF4-FFF2-40B4-BE49-F238E27FC236}">
                  <a16:creationId xmlns:a16="http://schemas.microsoft.com/office/drawing/2014/main" id="{B706AB16-4521-BC67-6CBD-3C9F20F081A9}"/>
                </a:ext>
              </a:extLst>
            </p:cNvPr>
            <p:cNvSpPr txBox="1"/>
            <p:nvPr/>
          </p:nvSpPr>
          <p:spPr>
            <a:xfrm>
              <a:off x="3757128" y="4439185"/>
              <a:ext cx="760730" cy="30670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1</a:t>
              </a:r>
            </a:p>
          </p:txBody>
        </p:sp>
      </p:grpSp>
      <p:grpSp>
        <p:nvGrpSpPr>
          <p:cNvPr id="346" name="组合 345">
            <a:extLst>
              <a:ext uri="{FF2B5EF4-FFF2-40B4-BE49-F238E27FC236}">
                <a16:creationId xmlns:a16="http://schemas.microsoft.com/office/drawing/2014/main" id="{AEF52B1B-2ED5-863B-09D1-05BCD1EAC8B2}"/>
              </a:ext>
            </a:extLst>
          </p:cNvPr>
          <p:cNvGrpSpPr/>
          <p:nvPr/>
        </p:nvGrpSpPr>
        <p:grpSpPr>
          <a:xfrm>
            <a:off x="5964388" y="4906545"/>
            <a:ext cx="926465" cy="306705"/>
            <a:chOff x="5964388" y="4906545"/>
            <a:chExt cx="926465" cy="306705"/>
          </a:xfrm>
        </p:grpSpPr>
        <p:sp>
          <p:nvSpPr>
            <p:cNvPr id="347" name="矩形 346">
              <a:extLst>
                <a:ext uri="{FF2B5EF4-FFF2-40B4-BE49-F238E27FC236}">
                  <a16:creationId xmlns:a16="http://schemas.microsoft.com/office/drawing/2014/main" id="{5CD6DD37-1C42-7716-1E6C-F44A14DAB054}"/>
                </a:ext>
              </a:extLst>
            </p:cNvPr>
            <p:cNvSpPr/>
            <p:nvPr/>
          </p:nvSpPr>
          <p:spPr>
            <a:xfrm>
              <a:off x="5964388" y="4933850"/>
              <a:ext cx="926465" cy="254000"/>
            </a:xfrm>
            <a:prstGeom prst="rect">
              <a:avLst/>
            </a:prstGeom>
            <a:solidFill>
              <a:srgbClr val="FFC000">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sym typeface="+mn-ea"/>
              </a:endParaRPr>
            </a:p>
          </p:txBody>
        </p:sp>
        <p:sp>
          <p:nvSpPr>
            <p:cNvPr id="348" name="文本框 347">
              <a:extLst>
                <a:ext uri="{FF2B5EF4-FFF2-40B4-BE49-F238E27FC236}">
                  <a16:creationId xmlns:a16="http://schemas.microsoft.com/office/drawing/2014/main" id="{E701BE0C-7D5B-21A9-8EF5-FB5270A6A5BF}"/>
                </a:ext>
              </a:extLst>
            </p:cNvPr>
            <p:cNvSpPr txBox="1"/>
            <p:nvPr/>
          </p:nvSpPr>
          <p:spPr>
            <a:xfrm>
              <a:off x="6062178" y="4906545"/>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2</a:t>
              </a:r>
            </a:p>
          </p:txBody>
        </p:sp>
      </p:grpSp>
      <p:sp>
        <p:nvSpPr>
          <p:cNvPr id="349" name="文本框 348">
            <a:extLst>
              <a:ext uri="{FF2B5EF4-FFF2-40B4-BE49-F238E27FC236}">
                <a16:creationId xmlns:a16="http://schemas.microsoft.com/office/drawing/2014/main" id="{E851289A-D50D-81D1-BB63-98E9D2C97385}"/>
              </a:ext>
            </a:extLst>
          </p:cNvPr>
          <p:cNvSpPr txBox="1"/>
          <p:nvPr/>
        </p:nvSpPr>
        <p:spPr>
          <a:xfrm>
            <a:off x="8704413" y="5808245"/>
            <a:ext cx="1421765" cy="368300"/>
          </a:xfrm>
          <a:prstGeom prst="rect">
            <a:avLst/>
          </a:prstGeom>
          <a:noFill/>
        </p:spPr>
        <p:txBody>
          <a:bodyPr wrap="square" rtlCol="0">
            <a:spAutoFit/>
          </a:bodyPr>
          <a:lstStyle/>
          <a:p>
            <a:r>
              <a:rPr lang="en-US" altLang="zh-CN" b="1">
                <a:solidFill>
                  <a:prstClr val="black"/>
                </a:solidFill>
                <a:latin typeface="Times New Roman Bold" panose="02020503050405090304" charset="0"/>
                <a:ea typeface="宋体" panose="02010600030101010101" pitchFamily="2" charset="-122"/>
                <a:cs typeface="Times New Roman Bold" panose="02020503050405090304" charset="0"/>
              </a:rPr>
              <a:t>Timeline</a:t>
            </a:r>
          </a:p>
        </p:txBody>
      </p:sp>
      <p:grpSp>
        <p:nvGrpSpPr>
          <p:cNvPr id="350" name="组合 349">
            <a:extLst>
              <a:ext uri="{FF2B5EF4-FFF2-40B4-BE49-F238E27FC236}">
                <a16:creationId xmlns:a16="http://schemas.microsoft.com/office/drawing/2014/main" id="{96A3A4AB-B34E-1BC7-C5FD-14A921D1CC8B}"/>
              </a:ext>
            </a:extLst>
          </p:cNvPr>
          <p:cNvGrpSpPr/>
          <p:nvPr/>
        </p:nvGrpSpPr>
        <p:grpSpPr>
          <a:xfrm>
            <a:off x="5964388" y="4450615"/>
            <a:ext cx="1248410" cy="306705"/>
            <a:chOff x="5964388" y="4450615"/>
            <a:chExt cx="1248410" cy="306705"/>
          </a:xfrm>
        </p:grpSpPr>
        <p:sp>
          <p:nvSpPr>
            <p:cNvPr id="351" name="矩形 350">
              <a:extLst>
                <a:ext uri="{FF2B5EF4-FFF2-40B4-BE49-F238E27FC236}">
                  <a16:creationId xmlns:a16="http://schemas.microsoft.com/office/drawing/2014/main" id="{F36AEE2C-38E0-400C-0D74-576D42B36819}"/>
                </a:ext>
              </a:extLst>
            </p:cNvPr>
            <p:cNvSpPr/>
            <p:nvPr/>
          </p:nvSpPr>
          <p:spPr>
            <a:xfrm>
              <a:off x="5964388" y="4478555"/>
              <a:ext cx="1248410" cy="254000"/>
            </a:xfrm>
            <a:prstGeom prst="rect">
              <a:avLst/>
            </a:prstGeom>
            <a:solidFill>
              <a:srgbClr val="5B9BD5">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endParaRPr>
            </a:p>
          </p:txBody>
        </p:sp>
        <p:sp>
          <p:nvSpPr>
            <p:cNvPr id="352" name="文本框 351">
              <a:extLst>
                <a:ext uri="{FF2B5EF4-FFF2-40B4-BE49-F238E27FC236}">
                  <a16:creationId xmlns:a16="http://schemas.microsoft.com/office/drawing/2014/main" id="{4F2A846B-EF7B-4982-C8D4-2B6D6389A764}"/>
                </a:ext>
              </a:extLst>
            </p:cNvPr>
            <p:cNvSpPr txBox="1"/>
            <p:nvPr/>
          </p:nvSpPr>
          <p:spPr>
            <a:xfrm>
              <a:off x="6208228" y="4450615"/>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3</a:t>
              </a:r>
            </a:p>
          </p:txBody>
        </p:sp>
      </p:grpSp>
      <p:grpSp>
        <p:nvGrpSpPr>
          <p:cNvPr id="353" name="组合 352">
            <a:extLst>
              <a:ext uri="{FF2B5EF4-FFF2-40B4-BE49-F238E27FC236}">
                <a16:creationId xmlns:a16="http://schemas.microsoft.com/office/drawing/2014/main" id="{04E38661-9D67-2CFA-AD3D-3695F2644A3D}"/>
              </a:ext>
            </a:extLst>
          </p:cNvPr>
          <p:cNvGrpSpPr/>
          <p:nvPr/>
        </p:nvGrpSpPr>
        <p:grpSpPr>
          <a:xfrm>
            <a:off x="7212798" y="4901465"/>
            <a:ext cx="926465" cy="306705"/>
            <a:chOff x="7212798" y="4901465"/>
            <a:chExt cx="926465" cy="306705"/>
          </a:xfrm>
        </p:grpSpPr>
        <p:sp>
          <p:nvSpPr>
            <p:cNvPr id="354" name="矩形 353">
              <a:extLst>
                <a:ext uri="{FF2B5EF4-FFF2-40B4-BE49-F238E27FC236}">
                  <a16:creationId xmlns:a16="http://schemas.microsoft.com/office/drawing/2014/main" id="{C81A7F5E-4021-4D11-1C73-9A7C0FDE37D2}"/>
                </a:ext>
              </a:extLst>
            </p:cNvPr>
            <p:cNvSpPr/>
            <p:nvPr/>
          </p:nvSpPr>
          <p:spPr>
            <a:xfrm>
              <a:off x="7212798" y="4931945"/>
              <a:ext cx="926465" cy="254000"/>
            </a:xfrm>
            <a:prstGeom prst="rect">
              <a:avLst/>
            </a:prstGeom>
            <a:solidFill>
              <a:srgbClr val="FFC000">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sym typeface="+mn-ea"/>
              </a:endParaRPr>
            </a:p>
          </p:txBody>
        </p:sp>
        <p:sp>
          <p:nvSpPr>
            <p:cNvPr id="355" name="文本框 354">
              <a:extLst>
                <a:ext uri="{FF2B5EF4-FFF2-40B4-BE49-F238E27FC236}">
                  <a16:creationId xmlns:a16="http://schemas.microsoft.com/office/drawing/2014/main" id="{AA6735F8-AA0A-B3F4-319D-C9F365A86A08}"/>
                </a:ext>
              </a:extLst>
            </p:cNvPr>
            <p:cNvSpPr txBox="1"/>
            <p:nvPr/>
          </p:nvSpPr>
          <p:spPr>
            <a:xfrm>
              <a:off x="7298523" y="4901465"/>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3</a:t>
              </a:r>
            </a:p>
          </p:txBody>
        </p:sp>
      </p:grpSp>
      <p:grpSp>
        <p:nvGrpSpPr>
          <p:cNvPr id="356" name="组合 355">
            <a:extLst>
              <a:ext uri="{FF2B5EF4-FFF2-40B4-BE49-F238E27FC236}">
                <a16:creationId xmlns:a16="http://schemas.microsoft.com/office/drawing/2014/main" id="{6648180A-9FCF-1F7C-A25D-CDFB8BEDC58C}"/>
              </a:ext>
            </a:extLst>
          </p:cNvPr>
          <p:cNvGrpSpPr/>
          <p:nvPr/>
        </p:nvGrpSpPr>
        <p:grpSpPr>
          <a:xfrm>
            <a:off x="4715978" y="5369460"/>
            <a:ext cx="1248410" cy="306705"/>
            <a:chOff x="4715978" y="5369460"/>
            <a:chExt cx="1248410" cy="306705"/>
          </a:xfrm>
        </p:grpSpPr>
        <p:sp>
          <p:nvSpPr>
            <p:cNvPr id="357" name="矩形 356">
              <a:extLst>
                <a:ext uri="{FF2B5EF4-FFF2-40B4-BE49-F238E27FC236}">
                  <a16:creationId xmlns:a16="http://schemas.microsoft.com/office/drawing/2014/main" id="{AB9BF3D9-E028-F7E7-EB13-C936549538EE}"/>
                </a:ext>
              </a:extLst>
            </p:cNvPr>
            <p:cNvSpPr/>
            <p:nvPr/>
          </p:nvSpPr>
          <p:spPr>
            <a:xfrm>
              <a:off x="4715978" y="5398670"/>
              <a:ext cx="1248410" cy="254000"/>
            </a:xfrm>
            <a:prstGeom prst="rect">
              <a:avLst/>
            </a:prstGeom>
            <a:solidFill>
              <a:srgbClr val="5B9BD5">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endParaRPr>
            </a:p>
          </p:txBody>
        </p:sp>
        <p:sp>
          <p:nvSpPr>
            <p:cNvPr id="358" name="文本框 357">
              <a:extLst>
                <a:ext uri="{FF2B5EF4-FFF2-40B4-BE49-F238E27FC236}">
                  <a16:creationId xmlns:a16="http://schemas.microsoft.com/office/drawing/2014/main" id="{E96E7934-C45C-E509-629E-10FB6709FB88}"/>
                </a:ext>
              </a:extLst>
            </p:cNvPr>
            <p:cNvSpPr txBox="1"/>
            <p:nvPr/>
          </p:nvSpPr>
          <p:spPr>
            <a:xfrm>
              <a:off x="4938863" y="5369460"/>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2</a:t>
              </a:r>
            </a:p>
          </p:txBody>
        </p:sp>
      </p:grpSp>
      <p:grpSp>
        <p:nvGrpSpPr>
          <p:cNvPr id="359" name="组合 358">
            <a:extLst>
              <a:ext uri="{FF2B5EF4-FFF2-40B4-BE49-F238E27FC236}">
                <a16:creationId xmlns:a16="http://schemas.microsoft.com/office/drawing/2014/main" id="{EBA52722-0CF1-172B-008A-A488AA4877F3}"/>
              </a:ext>
            </a:extLst>
          </p:cNvPr>
          <p:cNvGrpSpPr/>
          <p:nvPr/>
        </p:nvGrpSpPr>
        <p:grpSpPr>
          <a:xfrm>
            <a:off x="7212798" y="5359935"/>
            <a:ext cx="1248410" cy="306705"/>
            <a:chOff x="7212798" y="5359935"/>
            <a:chExt cx="1248410" cy="306705"/>
          </a:xfrm>
        </p:grpSpPr>
        <p:sp>
          <p:nvSpPr>
            <p:cNvPr id="360" name="矩形 359">
              <a:extLst>
                <a:ext uri="{FF2B5EF4-FFF2-40B4-BE49-F238E27FC236}">
                  <a16:creationId xmlns:a16="http://schemas.microsoft.com/office/drawing/2014/main" id="{0A2C4903-C5AD-5334-D39D-861821C75BFB}"/>
                </a:ext>
              </a:extLst>
            </p:cNvPr>
            <p:cNvSpPr/>
            <p:nvPr/>
          </p:nvSpPr>
          <p:spPr>
            <a:xfrm>
              <a:off x="7212798" y="5390415"/>
              <a:ext cx="1248410" cy="254000"/>
            </a:xfrm>
            <a:prstGeom prst="rect">
              <a:avLst/>
            </a:prstGeom>
            <a:solidFill>
              <a:srgbClr val="5B9BD5">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endParaRPr>
            </a:p>
          </p:txBody>
        </p:sp>
        <p:sp>
          <p:nvSpPr>
            <p:cNvPr id="361" name="文本框 360">
              <a:extLst>
                <a:ext uri="{FF2B5EF4-FFF2-40B4-BE49-F238E27FC236}">
                  <a16:creationId xmlns:a16="http://schemas.microsoft.com/office/drawing/2014/main" id="{74C673A0-197A-82D8-2899-904A991A9592}"/>
                </a:ext>
              </a:extLst>
            </p:cNvPr>
            <p:cNvSpPr txBox="1"/>
            <p:nvPr/>
          </p:nvSpPr>
          <p:spPr>
            <a:xfrm>
              <a:off x="7464893" y="5359935"/>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4</a:t>
              </a:r>
            </a:p>
          </p:txBody>
        </p:sp>
      </p:grpSp>
      <p:grpSp>
        <p:nvGrpSpPr>
          <p:cNvPr id="362" name="组合 361">
            <a:extLst>
              <a:ext uri="{FF2B5EF4-FFF2-40B4-BE49-F238E27FC236}">
                <a16:creationId xmlns:a16="http://schemas.microsoft.com/office/drawing/2014/main" id="{04DCE134-FA68-6CE7-D849-551FC789C64F}"/>
              </a:ext>
            </a:extLst>
          </p:cNvPr>
          <p:cNvGrpSpPr/>
          <p:nvPr/>
        </p:nvGrpSpPr>
        <p:grpSpPr>
          <a:xfrm>
            <a:off x="8462478" y="4912260"/>
            <a:ext cx="926465" cy="306705"/>
            <a:chOff x="8462478" y="4912260"/>
            <a:chExt cx="926465" cy="306705"/>
          </a:xfrm>
        </p:grpSpPr>
        <p:sp>
          <p:nvSpPr>
            <p:cNvPr id="363" name="矩形 362">
              <a:extLst>
                <a:ext uri="{FF2B5EF4-FFF2-40B4-BE49-F238E27FC236}">
                  <a16:creationId xmlns:a16="http://schemas.microsoft.com/office/drawing/2014/main" id="{EF95CE47-5321-6E5B-AA90-353401CFD115}"/>
                </a:ext>
              </a:extLst>
            </p:cNvPr>
            <p:cNvSpPr/>
            <p:nvPr/>
          </p:nvSpPr>
          <p:spPr>
            <a:xfrm>
              <a:off x="8462478" y="4941470"/>
              <a:ext cx="926465" cy="254000"/>
            </a:xfrm>
            <a:prstGeom prst="rect">
              <a:avLst/>
            </a:prstGeom>
            <a:solidFill>
              <a:srgbClr val="FFC000">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sym typeface="+mn-ea"/>
              </a:endParaRPr>
            </a:p>
          </p:txBody>
        </p:sp>
        <p:sp>
          <p:nvSpPr>
            <p:cNvPr id="364" name="文本框 363">
              <a:extLst>
                <a:ext uri="{FF2B5EF4-FFF2-40B4-BE49-F238E27FC236}">
                  <a16:creationId xmlns:a16="http://schemas.microsoft.com/office/drawing/2014/main" id="{B8D06F1F-B8DB-D945-0BBD-9FACADE73C9B}"/>
                </a:ext>
              </a:extLst>
            </p:cNvPr>
            <p:cNvSpPr txBox="1"/>
            <p:nvPr/>
          </p:nvSpPr>
          <p:spPr>
            <a:xfrm>
              <a:off x="8555823" y="4912260"/>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4</a:t>
              </a:r>
            </a:p>
          </p:txBody>
        </p:sp>
      </p:grpSp>
      <p:sp>
        <p:nvSpPr>
          <p:cNvPr id="365" name="文本框 364">
            <a:extLst>
              <a:ext uri="{FF2B5EF4-FFF2-40B4-BE49-F238E27FC236}">
                <a16:creationId xmlns:a16="http://schemas.microsoft.com/office/drawing/2014/main" id="{2D3F4A76-EE9B-363B-AAD7-25BF38665711}"/>
              </a:ext>
            </a:extLst>
          </p:cNvPr>
          <p:cNvSpPr txBox="1"/>
          <p:nvPr/>
        </p:nvSpPr>
        <p:spPr>
          <a:xfrm>
            <a:off x="9957268" y="1983878"/>
            <a:ext cx="2234732" cy="369332"/>
          </a:xfrm>
          <a:prstGeom prst="rect">
            <a:avLst/>
          </a:prstGeom>
          <a:noFill/>
        </p:spPr>
        <p:txBody>
          <a:bodyPr wrap="square" rtlCol="0">
            <a:spAutoFit/>
          </a:bodyPr>
          <a:lstStyle/>
          <a:p>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GPU</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Computing</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endPar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366" name="文本框 365">
            <a:extLst>
              <a:ext uri="{FF2B5EF4-FFF2-40B4-BE49-F238E27FC236}">
                <a16:creationId xmlns:a16="http://schemas.microsoft.com/office/drawing/2014/main" id="{29F3866E-1E7D-CF8D-0C92-9AB936084608}"/>
              </a:ext>
            </a:extLst>
          </p:cNvPr>
          <p:cNvSpPr txBox="1"/>
          <p:nvPr/>
        </p:nvSpPr>
        <p:spPr>
          <a:xfrm>
            <a:off x="9963852" y="3193950"/>
            <a:ext cx="2234732" cy="369332"/>
          </a:xfrm>
          <a:prstGeom prst="rect">
            <a:avLst/>
          </a:prstGeom>
          <a:noFill/>
        </p:spPr>
        <p:txBody>
          <a:bodyPr wrap="square" rtlCol="0">
            <a:spAutoFit/>
          </a:bodyPr>
          <a:lstStyle/>
          <a:p>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GPU</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Computing</a:t>
            </a:r>
            <a:r>
              <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 </a:t>
            </a:r>
            <a:r>
              <a:rPr kumimoji="1" lang="en-US" altLang="zh-CN"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rPr>
              <a:t>…</a:t>
            </a:r>
            <a:endParaRPr kumimoji="1" lang="zh-CN" altLang="en-US" b="1" dirty="0">
              <a:solidFill>
                <a:prstClr val="black"/>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369" name="矩形 368">
            <a:extLst>
              <a:ext uri="{FF2B5EF4-FFF2-40B4-BE49-F238E27FC236}">
                <a16:creationId xmlns:a16="http://schemas.microsoft.com/office/drawing/2014/main" id="{DFC7F89C-039B-CA6E-38DD-7093A8238287}"/>
              </a:ext>
            </a:extLst>
          </p:cNvPr>
          <p:cNvSpPr/>
          <p:nvPr/>
        </p:nvSpPr>
        <p:spPr>
          <a:xfrm>
            <a:off x="4623902" y="192522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70" name="矩形 369">
            <a:extLst>
              <a:ext uri="{FF2B5EF4-FFF2-40B4-BE49-F238E27FC236}">
                <a16:creationId xmlns:a16="http://schemas.microsoft.com/office/drawing/2014/main" id="{32B8A6CC-57AF-9F7E-204D-4D2BF658EA09}"/>
              </a:ext>
            </a:extLst>
          </p:cNvPr>
          <p:cNvSpPr/>
          <p:nvPr/>
        </p:nvSpPr>
        <p:spPr>
          <a:xfrm>
            <a:off x="4623903" y="2431950"/>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71" name="矩形 370">
            <a:extLst>
              <a:ext uri="{FF2B5EF4-FFF2-40B4-BE49-F238E27FC236}">
                <a16:creationId xmlns:a16="http://schemas.microsoft.com/office/drawing/2014/main" id="{19C14DA6-C2C0-15F3-4685-4F6F1378FE89}"/>
              </a:ext>
            </a:extLst>
          </p:cNvPr>
          <p:cNvSpPr/>
          <p:nvPr/>
        </p:nvSpPr>
        <p:spPr>
          <a:xfrm>
            <a:off x="4623902" y="2281514"/>
            <a:ext cx="403225" cy="95250"/>
          </a:xfrm>
          <a:prstGeom prst="rect">
            <a:avLst/>
          </a:prstGeom>
          <a:solidFill>
            <a:srgbClr val="53B1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3" name="灯片编号占位符 2">
            <a:extLst>
              <a:ext uri="{FF2B5EF4-FFF2-40B4-BE49-F238E27FC236}">
                <a16:creationId xmlns:a16="http://schemas.microsoft.com/office/drawing/2014/main" id="{5D55249B-A9A4-F69A-46BF-87B38D37BEFF}"/>
              </a:ext>
            </a:extLst>
          </p:cNvPr>
          <p:cNvSpPr>
            <a:spLocks noGrp="1"/>
          </p:cNvSpPr>
          <p:nvPr>
            <p:ph type="sldNum" sz="quarter" idx="12"/>
          </p:nvPr>
        </p:nvSpPr>
        <p:spPr/>
        <p:txBody>
          <a:bodyPr/>
          <a:lstStyle/>
          <a:p>
            <a:fld id="{565CE74E-AB26-4998-AD42-012C4C1AD076}" type="slidenum">
              <a:rPr lang="zh-CN" altLang="en-US" smtClean="0"/>
              <a:t>18</a:t>
            </a:fld>
            <a:endParaRPr lang="zh-CN" altLang="en-US" dirty="0"/>
          </a:p>
        </p:txBody>
      </p:sp>
      <p:grpSp>
        <p:nvGrpSpPr>
          <p:cNvPr id="4" name="组合 3">
            <a:extLst>
              <a:ext uri="{FF2B5EF4-FFF2-40B4-BE49-F238E27FC236}">
                <a16:creationId xmlns:a16="http://schemas.microsoft.com/office/drawing/2014/main" id="{E96A2768-4D52-9563-6781-2BA917490D4D}"/>
              </a:ext>
            </a:extLst>
          </p:cNvPr>
          <p:cNvGrpSpPr/>
          <p:nvPr/>
        </p:nvGrpSpPr>
        <p:grpSpPr>
          <a:xfrm>
            <a:off x="4716615" y="4906545"/>
            <a:ext cx="926465" cy="306705"/>
            <a:chOff x="4715978" y="4906545"/>
            <a:chExt cx="926465" cy="306705"/>
          </a:xfrm>
        </p:grpSpPr>
        <p:sp>
          <p:nvSpPr>
            <p:cNvPr id="5" name="矩形 4">
              <a:extLst>
                <a:ext uri="{FF2B5EF4-FFF2-40B4-BE49-F238E27FC236}">
                  <a16:creationId xmlns:a16="http://schemas.microsoft.com/office/drawing/2014/main" id="{E30D9F7B-8564-5AD4-12A2-50F8B584E9ED}"/>
                </a:ext>
              </a:extLst>
            </p:cNvPr>
            <p:cNvSpPr/>
            <p:nvPr/>
          </p:nvSpPr>
          <p:spPr>
            <a:xfrm>
              <a:off x="4715978" y="4933850"/>
              <a:ext cx="926465" cy="254000"/>
            </a:xfrm>
            <a:prstGeom prst="rect">
              <a:avLst/>
            </a:prstGeom>
            <a:solidFill>
              <a:srgbClr val="FFC000">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sym typeface="+mn-ea"/>
              </a:endParaRPr>
            </a:p>
          </p:txBody>
        </p:sp>
        <p:sp>
          <p:nvSpPr>
            <p:cNvPr id="6" name="文本框 5">
              <a:extLst>
                <a:ext uri="{FF2B5EF4-FFF2-40B4-BE49-F238E27FC236}">
                  <a16:creationId xmlns:a16="http://schemas.microsoft.com/office/drawing/2014/main" id="{05E998E4-2AE5-F68F-D330-A6D0D27DAD01}"/>
                </a:ext>
              </a:extLst>
            </p:cNvPr>
            <p:cNvSpPr txBox="1"/>
            <p:nvPr/>
          </p:nvSpPr>
          <p:spPr>
            <a:xfrm>
              <a:off x="4818848" y="4906545"/>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1</a:t>
              </a:r>
            </a:p>
          </p:txBody>
        </p:sp>
      </p:grpSp>
      <p:grpSp>
        <p:nvGrpSpPr>
          <p:cNvPr id="7" name="组合 6">
            <a:extLst>
              <a:ext uri="{FF2B5EF4-FFF2-40B4-BE49-F238E27FC236}">
                <a16:creationId xmlns:a16="http://schemas.microsoft.com/office/drawing/2014/main" id="{FF58692B-BA25-7374-42EF-3BAADA8D6263}"/>
              </a:ext>
            </a:extLst>
          </p:cNvPr>
          <p:cNvGrpSpPr/>
          <p:nvPr/>
        </p:nvGrpSpPr>
        <p:grpSpPr>
          <a:xfrm>
            <a:off x="5964867" y="4906545"/>
            <a:ext cx="926465" cy="306705"/>
            <a:chOff x="5964388" y="4906545"/>
            <a:chExt cx="926465" cy="306705"/>
          </a:xfrm>
        </p:grpSpPr>
        <p:sp>
          <p:nvSpPr>
            <p:cNvPr id="8" name="矩形 7">
              <a:extLst>
                <a:ext uri="{FF2B5EF4-FFF2-40B4-BE49-F238E27FC236}">
                  <a16:creationId xmlns:a16="http://schemas.microsoft.com/office/drawing/2014/main" id="{9A6A9F89-2F72-0D71-0E49-EEAAB86E9C72}"/>
                </a:ext>
              </a:extLst>
            </p:cNvPr>
            <p:cNvSpPr/>
            <p:nvPr/>
          </p:nvSpPr>
          <p:spPr>
            <a:xfrm>
              <a:off x="5964388" y="4933850"/>
              <a:ext cx="926465" cy="254000"/>
            </a:xfrm>
            <a:prstGeom prst="rect">
              <a:avLst/>
            </a:prstGeom>
            <a:solidFill>
              <a:srgbClr val="FFC000">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sym typeface="+mn-ea"/>
              </a:endParaRPr>
            </a:p>
          </p:txBody>
        </p:sp>
        <p:sp>
          <p:nvSpPr>
            <p:cNvPr id="9" name="文本框 8">
              <a:extLst>
                <a:ext uri="{FF2B5EF4-FFF2-40B4-BE49-F238E27FC236}">
                  <a16:creationId xmlns:a16="http://schemas.microsoft.com/office/drawing/2014/main" id="{EFF26A07-FB7F-B2EE-4376-CC539C8C20B5}"/>
                </a:ext>
              </a:extLst>
            </p:cNvPr>
            <p:cNvSpPr txBox="1"/>
            <p:nvPr/>
          </p:nvSpPr>
          <p:spPr>
            <a:xfrm>
              <a:off x="6062178" y="4906545"/>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2</a:t>
              </a:r>
            </a:p>
          </p:txBody>
        </p:sp>
      </p:grpSp>
      <p:grpSp>
        <p:nvGrpSpPr>
          <p:cNvPr id="10" name="组合 9">
            <a:extLst>
              <a:ext uri="{FF2B5EF4-FFF2-40B4-BE49-F238E27FC236}">
                <a16:creationId xmlns:a16="http://schemas.microsoft.com/office/drawing/2014/main" id="{A17B9D57-7433-B354-3A9B-55C24AB9A399}"/>
              </a:ext>
            </a:extLst>
          </p:cNvPr>
          <p:cNvGrpSpPr/>
          <p:nvPr/>
        </p:nvGrpSpPr>
        <p:grpSpPr>
          <a:xfrm>
            <a:off x="7212163" y="4901465"/>
            <a:ext cx="926465" cy="306705"/>
            <a:chOff x="7212798" y="4901465"/>
            <a:chExt cx="926465" cy="306705"/>
          </a:xfrm>
        </p:grpSpPr>
        <p:sp>
          <p:nvSpPr>
            <p:cNvPr id="11" name="矩形 10">
              <a:extLst>
                <a:ext uri="{FF2B5EF4-FFF2-40B4-BE49-F238E27FC236}">
                  <a16:creationId xmlns:a16="http://schemas.microsoft.com/office/drawing/2014/main" id="{00F27E50-3462-74C3-82D9-A5F53416BB87}"/>
                </a:ext>
              </a:extLst>
            </p:cNvPr>
            <p:cNvSpPr/>
            <p:nvPr/>
          </p:nvSpPr>
          <p:spPr>
            <a:xfrm>
              <a:off x="7212798" y="4931945"/>
              <a:ext cx="926465" cy="254000"/>
            </a:xfrm>
            <a:prstGeom prst="rect">
              <a:avLst/>
            </a:prstGeom>
            <a:solidFill>
              <a:srgbClr val="FFC000">
                <a:lumMod val="20000"/>
                <a:lumOff val="80000"/>
              </a:srgb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zh-CN" sz="1200" b="0" i="0" u="none" strike="noStrike" kern="0" cap="none" spc="0" normalizeH="0" baseline="0" noProof="0">
                <a:ln>
                  <a:noFill/>
                </a:ln>
                <a:solidFill>
                  <a:prstClr val="white"/>
                </a:solidFill>
                <a:effectLst/>
                <a:uLnTx/>
                <a:uFillTx/>
                <a:latin typeface="Times New Roman Regular" panose="02020503050405090304" charset="0"/>
                <a:ea typeface="宋体" panose="02010600030101010101" pitchFamily="2" charset="-122"/>
                <a:cs typeface="Times New Roman Regular" panose="02020503050405090304" charset="0"/>
                <a:sym typeface="+mn-ea"/>
              </a:endParaRPr>
            </a:p>
          </p:txBody>
        </p:sp>
        <p:sp>
          <p:nvSpPr>
            <p:cNvPr id="12" name="文本框 11">
              <a:extLst>
                <a:ext uri="{FF2B5EF4-FFF2-40B4-BE49-F238E27FC236}">
                  <a16:creationId xmlns:a16="http://schemas.microsoft.com/office/drawing/2014/main" id="{8E587031-5563-DDED-B246-08F3BC054A06}"/>
                </a:ext>
              </a:extLst>
            </p:cNvPr>
            <p:cNvSpPr txBox="1"/>
            <p:nvPr/>
          </p:nvSpPr>
          <p:spPr>
            <a:xfrm>
              <a:off x="7298523" y="4901465"/>
              <a:ext cx="760730" cy="30670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a:ln>
                    <a:noFill/>
                  </a:ln>
                  <a:solidFill>
                    <a:prstClr val="black"/>
                  </a:solidFill>
                  <a:effectLst/>
                  <a:uLnTx/>
                  <a:uFillTx/>
                  <a:latin typeface="Times New Roman Bold" panose="02020503050405090304" charset="0"/>
                  <a:ea typeface="宋体" panose="02010600030101010101" pitchFamily="2" charset="-122"/>
                  <a:cs typeface="Times New Roman Bold" panose="02020503050405090304" charset="0"/>
                </a:rPr>
                <a:t>Batch 3</a:t>
              </a:r>
            </a:p>
          </p:txBody>
        </p:sp>
      </p:grpSp>
    </p:spTree>
    <p:extLst>
      <p:ext uri="{BB962C8B-B14F-4D97-AF65-F5344CB8AC3E}">
        <p14:creationId xmlns:p14="http://schemas.microsoft.com/office/powerpoint/2010/main" val="44914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2"/>
                                        </p:tgtEl>
                                        <p:attrNameLst>
                                          <p:attrName>style.visibility</p:attrName>
                                        </p:attrNameLst>
                                      </p:cBhvr>
                                      <p:to>
                                        <p:strVal val="visible"/>
                                      </p:to>
                                    </p:set>
                                    <p:animEffect transition="in" filter="wipe(left)">
                                      <p:cBhvr>
                                        <p:cTn id="7" dur="500"/>
                                        <p:tgtEl>
                                          <p:spTgt spid="30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24"/>
                                        </p:tgtEl>
                                        <p:attrNameLst>
                                          <p:attrName>style.visibility</p:attrName>
                                        </p:attrNameLst>
                                      </p:cBhvr>
                                      <p:to>
                                        <p:strVal val="visible"/>
                                      </p:to>
                                    </p:set>
                                    <p:animEffect transition="in" filter="wipe(left)">
                                      <p:cBhvr>
                                        <p:cTn id="11" dur="500"/>
                                        <p:tgtEl>
                                          <p:spTgt spid="324"/>
                                        </p:tgtEl>
                                      </p:cBhvr>
                                    </p:animEffect>
                                  </p:childTnLst>
                                </p:cTn>
                              </p:par>
                              <p:par>
                                <p:cTn id="12" presetID="42" presetClass="path" presetSubtype="0" repeatCount="indefinite" accel="50000" fill="hold" grpId="0" nodeType="withEffect">
                                  <p:stCondLst>
                                    <p:cond delay="0"/>
                                  </p:stCondLst>
                                  <p:endCondLst>
                                    <p:cond evt="onNext" delay="0">
                                      <p:tgtEl>
                                        <p:sldTgt/>
                                      </p:tgtEl>
                                    </p:cond>
                                  </p:endCondLst>
                                  <p:childTnLst>
                                    <p:animMotion origin="layout" path="M 2.70833E-6 -1.48148E-6 L 0.1914 0.06945 " pathEditMode="relative" rAng="0" ptsTypes="AA">
                                      <p:cBhvr>
                                        <p:cTn id="13" dur="2000" fill="hold"/>
                                        <p:tgtEl>
                                          <p:spTgt spid="263"/>
                                        </p:tgtEl>
                                        <p:attrNameLst>
                                          <p:attrName>ppt_x</p:attrName>
                                          <p:attrName>ppt_y</p:attrName>
                                        </p:attrNameLst>
                                      </p:cBhvr>
                                      <p:rCtr x="9570" y="3472"/>
                                    </p:animMotion>
                                  </p:childTnLst>
                                  <p:subTnLst>
                                    <p:set>
                                      <p:cBhvr override="childStyle">
                                        <p:cTn dur="1" fill="hold" display="0" masterRel="nextClick" afterEffect="1"/>
                                        <p:tgtEl>
                                          <p:spTgt spid="263"/>
                                        </p:tgtEl>
                                        <p:attrNameLst>
                                          <p:attrName>style.visibility</p:attrName>
                                        </p:attrNameLst>
                                      </p:cBhvr>
                                      <p:to>
                                        <p:strVal val="hidden"/>
                                      </p:to>
                                    </p:set>
                                  </p:subTnLst>
                                </p:cTn>
                              </p:par>
                              <p:par>
                                <p:cTn id="14" presetID="22" presetClass="entr" presetSubtype="8" fill="hold" nodeType="withEffect">
                                  <p:stCondLst>
                                    <p:cond delay="0"/>
                                  </p:stCondLst>
                                  <p:childTnLst>
                                    <p:set>
                                      <p:cBhvr>
                                        <p:cTn id="15" dur="1" fill="hold">
                                          <p:stCondLst>
                                            <p:cond delay="0"/>
                                          </p:stCondLst>
                                        </p:cTn>
                                        <p:tgtEl>
                                          <p:spTgt spid="343"/>
                                        </p:tgtEl>
                                        <p:attrNameLst>
                                          <p:attrName>style.visibility</p:attrName>
                                        </p:attrNameLst>
                                      </p:cBhvr>
                                      <p:to>
                                        <p:strVal val="visible"/>
                                      </p:to>
                                    </p:set>
                                    <p:animEffect transition="in" filter="wipe(left)">
                                      <p:cBhvr>
                                        <p:cTn id="16" dur="500"/>
                                        <p:tgtEl>
                                          <p:spTgt spid="34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302"/>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324"/>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334"/>
                                        </p:tgtEl>
                                        <p:attrNameLst>
                                          <p:attrName>style.visibility</p:attrName>
                                        </p:attrNameLst>
                                      </p:cBhvr>
                                      <p:to>
                                        <p:strVal val="visible"/>
                                      </p:to>
                                    </p:set>
                                  </p:childTnLst>
                                </p:cTn>
                              </p:par>
                              <p:par>
                                <p:cTn id="25" presetID="22" presetClass="entr" presetSubtype="8" fill="hold" nodeType="withEffect">
                                  <p:stCondLst>
                                    <p:cond delay="0"/>
                                  </p:stCondLst>
                                  <p:childTnLst>
                                    <p:set>
                                      <p:cBhvr>
                                        <p:cTn id="26" dur="1" fill="hold">
                                          <p:stCondLst>
                                            <p:cond delay="0"/>
                                          </p:stCondLst>
                                        </p:cTn>
                                        <p:tgtEl>
                                          <p:spTgt spid="303"/>
                                        </p:tgtEl>
                                        <p:attrNameLst>
                                          <p:attrName>style.visibility</p:attrName>
                                        </p:attrNameLst>
                                      </p:cBhvr>
                                      <p:to>
                                        <p:strVal val="visible"/>
                                      </p:to>
                                    </p:set>
                                    <p:animEffect transition="in" filter="wipe(left)">
                                      <p:cBhvr>
                                        <p:cTn id="27" dur="500"/>
                                        <p:tgtEl>
                                          <p:spTgt spid="303"/>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325"/>
                                        </p:tgtEl>
                                        <p:attrNameLst>
                                          <p:attrName>style.visibility</p:attrName>
                                        </p:attrNameLst>
                                      </p:cBhvr>
                                      <p:to>
                                        <p:strVal val="visible"/>
                                      </p:to>
                                    </p:set>
                                    <p:animEffect transition="in" filter="wipe(left)">
                                      <p:cBhvr>
                                        <p:cTn id="31" dur="500"/>
                                        <p:tgtEl>
                                          <p:spTgt spid="325"/>
                                        </p:tgtEl>
                                      </p:cBhvr>
                                    </p:animEffect>
                                  </p:childTnLst>
                                </p:cTn>
                              </p:par>
                              <p:par>
                                <p:cTn id="32" presetID="1" presetClass="entr" presetSubtype="0" fill="hold" grpId="0" nodeType="withEffect">
                                  <p:stCondLst>
                                    <p:cond delay="0"/>
                                  </p:stCondLst>
                                  <p:childTnLst>
                                    <p:set>
                                      <p:cBhvr>
                                        <p:cTn id="33" dur="1" fill="hold">
                                          <p:stCondLst>
                                            <p:cond delay="0"/>
                                          </p:stCondLst>
                                        </p:cTn>
                                        <p:tgtEl>
                                          <p:spTgt spid="365"/>
                                        </p:tgtEl>
                                        <p:attrNameLst>
                                          <p:attrName>style.visibility</p:attrName>
                                        </p:attrNameLst>
                                      </p:cBhvr>
                                      <p:to>
                                        <p:strVal val="visible"/>
                                      </p:to>
                                    </p:set>
                                  </p:childTnLst>
                                </p:cTn>
                              </p:par>
                              <p:par>
                                <p:cTn id="34" presetID="22" presetClass="entr" presetSubtype="8" fill="hold" nodeType="withEffect">
                                  <p:stCondLst>
                                    <p:cond delay="0"/>
                                  </p:stCondLst>
                                  <p:childTnLst>
                                    <p:set>
                                      <p:cBhvr>
                                        <p:cTn id="35" dur="1" fill="hold">
                                          <p:stCondLst>
                                            <p:cond delay="0"/>
                                          </p:stCondLst>
                                        </p:cTn>
                                        <p:tgtEl>
                                          <p:spTgt spid="340"/>
                                        </p:tgtEl>
                                        <p:attrNameLst>
                                          <p:attrName>style.visibility</p:attrName>
                                        </p:attrNameLst>
                                      </p:cBhvr>
                                      <p:to>
                                        <p:strVal val="visible"/>
                                      </p:to>
                                    </p:set>
                                    <p:animEffect transition="in" filter="wipe(left)">
                                      <p:cBhvr>
                                        <p:cTn id="36" dur="500"/>
                                        <p:tgtEl>
                                          <p:spTgt spid="340"/>
                                        </p:tgtEl>
                                      </p:cBhvr>
                                    </p:animEffect>
                                  </p:childTnLst>
                                </p:cTn>
                              </p:par>
                              <p:par>
                                <p:cTn id="37" presetID="22" presetClass="entr" presetSubtype="8" fill="hold" nodeType="withEffect">
                                  <p:stCondLst>
                                    <p:cond delay="0"/>
                                  </p:stCondLst>
                                  <p:childTnLst>
                                    <p:set>
                                      <p:cBhvr>
                                        <p:cTn id="38" dur="1" fill="hold">
                                          <p:stCondLst>
                                            <p:cond delay="0"/>
                                          </p:stCondLst>
                                        </p:cTn>
                                        <p:tgtEl>
                                          <p:spTgt spid="356"/>
                                        </p:tgtEl>
                                        <p:attrNameLst>
                                          <p:attrName>style.visibility</p:attrName>
                                        </p:attrNameLst>
                                      </p:cBhvr>
                                      <p:to>
                                        <p:strVal val="visible"/>
                                      </p:to>
                                    </p:set>
                                    <p:animEffect transition="in" filter="wipe(left)">
                                      <p:cBhvr>
                                        <p:cTn id="39" dur="500"/>
                                        <p:tgtEl>
                                          <p:spTgt spid="356"/>
                                        </p:tgtEl>
                                      </p:cBhvr>
                                    </p:animEffect>
                                  </p:childTnLst>
                                </p:cTn>
                              </p:par>
                              <p:par>
                                <p:cTn id="40" presetID="42" presetClass="path" presetSubtype="0" repeatCount="indefinite" accel="50000" decel="50000" fill="hold" grpId="0" nodeType="withEffect">
                                  <p:stCondLst>
                                    <p:cond delay="0"/>
                                  </p:stCondLst>
                                  <p:endCondLst>
                                    <p:cond evt="onNext" delay="0">
                                      <p:tgtEl>
                                        <p:sldTgt/>
                                      </p:tgtEl>
                                    </p:cond>
                                  </p:endCondLst>
                                  <p:childTnLst>
                                    <p:animMotion origin="layout" path="M -3.33333E-6 -4.07407E-6 L 0.23138 0.14977 " pathEditMode="relative" rAng="0" ptsTypes="AA">
                                      <p:cBhvr>
                                        <p:cTn id="41" dur="2000" fill="hold"/>
                                        <p:tgtEl>
                                          <p:spTgt spid="370"/>
                                        </p:tgtEl>
                                        <p:attrNameLst>
                                          <p:attrName>ppt_x</p:attrName>
                                          <p:attrName>ppt_y</p:attrName>
                                        </p:attrNameLst>
                                      </p:cBhvr>
                                      <p:rCtr x="11563" y="7477"/>
                                    </p:animMotion>
                                  </p:childTnLst>
                                  <p:subTnLst>
                                    <p:set>
                                      <p:cBhvr override="childStyle">
                                        <p:cTn dur="1" fill="hold" display="0" masterRel="nextClick" afterEffect="1"/>
                                        <p:tgtEl>
                                          <p:spTgt spid="370"/>
                                        </p:tgtEl>
                                        <p:attrNameLst>
                                          <p:attrName>style.visibility</p:attrName>
                                        </p:attrNameLst>
                                      </p:cBhvr>
                                      <p:to>
                                        <p:strVal val="hidden"/>
                                      </p:to>
                                    </p:set>
                                  </p:subTnLst>
                                </p:cTn>
                              </p:par>
                              <p:par>
                                <p:cTn id="42" presetID="26" presetClass="emph" presetSubtype="0" repeatCount="indefinite" fill="hold" nodeType="withEffect">
                                  <p:stCondLst>
                                    <p:cond delay="0"/>
                                  </p:stCondLst>
                                  <p:endCondLst>
                                    <p:cond evt="onNext" delay="0">
                                      <p:tgtEl>
                                        <p:sldTgt/>
                                      </p:tgtEl>
                                    </p:cond>
                                  </p:endCondLst>
                                  <p:childTnLst>
                                    <p:animEffect transition="out" filter="fade">
                                      <p:cBhvr>
                                        <p:cTn id="43" dur="500" tmFilter="0, 0; .2, .5; .8, .5; 1, 0"/>
                                        <p:tgtEl>
                                          <p:spTgt spid="340"/>
                                        </p:tgtEl>
                                      </p:cBhvr>
                                    </p:animEffect>
                                    <p:animScale>
                                      <p:cBhvr>
                                        <p:cTn id="44" dur="250" autoRev="1" fill="hold"/>
                                        <p:tgtEl>
                                          <p:spTgt spid="340"/>
                                        </p:tgtEl>
                                      </p:cBhvr>
                                      <p:by x="105000" y="105000"/>
                                    </p:animScale>
                                  </p:childTnLst>
                                  <p:subTnLst>
                                    <p:set>
                                      <p:cBhvr override="childStyle">
                                        <p:cTn dur="1" fill="hold" display="0" masterRel="nextClick" afterEffect="1"/>
                                        <p:tgtEl>
                                          <p:spTgt spid="340"/>
                                        </p:tgtEl>
                                        <p:attrNameLst>
                                          <p:attrName>style.visibility</p:attrName>
                                        </p:attrNameLst>
                                      </p:cBhvr>
                                      <p:to>
                                        <p:strVal val="hidden"/>
                                      </p:to>
                                    </p:set>
                                  </p:sub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365"/>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303"/>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325"/>
                                        </p:tgtEl>
                                        <p:attrNameLst>
                                          <p:attrName>style.visibility</p:attrName>
                                        </p:attrNameLst>
                                      </p:cBhvr>
                                      <p:to>
                                        <p:strVal val="hidden"/>
                                      </p:to>
                                    </p:set>
                                  </p:childTnLst>
                                </p:cTn>
                              </p:par>
                              <p:par>
                                <p:cTn id="53" presetID="1" presetClass="entr" presetSubtype="0" fill="hold" nodeType="withEffect">
                                  <p:stCondLst>
                                    <p:cond delay="0"/>
                                  </p:stCondLst>
                                  <p:childTnLst>
                                    <p:set>
                                      <p:cBhvr>
                                        <p:cTn id="54" dur="1" fill="hold">
                                          <p:stCondLst>
                                            <p:cond delay="0"/>
                                          </p:stCondLst>
                                        </p:cTn>
                                        <p:tgtEl>
                                          <p:spTgt spid="4"/>
                                        </p:tgtEl>
                                        <p:attrNameLst>
                                          <p:attrName>style.visibility</p:attrName>
                                        </p:attrNameLst>
                                      </p:cBhvr>
                                      <p:to>
                                        <p:strVal val="visible"/>
                                      </p:to>
                                    </p:set>
                                  </p:childTnLst>
                                </p:cTn>
                              </p:par>
                              <p:par>
                                <p:cTn id="55" presetID="22" presetClass="entr" presetSubtype="8" fill="hold" nodeType="withEffect">
                                  <p:stCondLst>
                                    <p:cond delay="0"/>
                                  </p:stCondLst>
                                  <p:childTnLst>
                                    <p:set>
                                      <p:cBhvr>
                                        <p:cTn id="56" dur="1" fill="hold">
                                          <p:stCondLst>
                                            <p:cond delay="0"/>
                                          </p:stCondLst>
                                        </p:cTn>
                                        <p:tgtEl>
                                          <p:spTgt spid="302"/>
                                        </p:tgtEl>
                                        <p:attrNameLst>
                                          <p:attrName>style.visibility</p:attrName>
                                        </p:attrNameLst>
                                      </p:cBhvr>
                                      <p:to>
                                        <p:strVal val="visible"/>
                                      </p:to>
                                    </p:set>
                                    <p:animEffect transition="in" filter="wipe(left)">
                                      <p:cBhvr>
                                        <p:cTn id="57" dur="500"/>
                                        <p:tgtEl>
                                          <p:spTgt spid="302"/>
                                        </p:tgtEl>
                                      </p:cBhvr>
                                    </p:animEffect>
                                  </p:childTnLst>
                                </p:cTn>
                              </p:par>
                            </p:childTnLst>
                          </p:cTn>
                        </p:par>
                        <p:par>
                          <p:cTn id="58" fill="hold">
                            <p:stCondLst>
                              <p:cond delay="500"/>
                            </p:stCondLst>
                            <p:childTnLst>
                              <p:par>
                                <p:cTn id="59" presetID="22" presetClass="entr" presetSubtype="8" fill="hold" nodeType="afterEffect">
                                  <p:stCondLst>
                                    <p:cond delay="0"/>
                                  </p:stCondLst>
                                  <p:childTnLst>
                                    <p:set>
                                      <p:cBhvr>
                                        <p:cTn id="60" dur="1" fill="hold">
                                          <p:stCondLst>
                                            <p:cond delay="0"/>
                                          </p:stCondLst>
                                        </p:cTn>
                                        <p:tgtEl>
                                          <p:spTgt spid="324"/>
                                        </p:tgtEl>
                                        <p:attrNameLst>
                                          <p:attrName>style.visibility</p:attrName>
                                        </p:attrNameLst>
                                      </p:cBhvr>
                                      <p:to>
                                        <p:strVal val="visible"/>
                                      </p:to>
                                    </p:set>
                                    <p:animEffect transition="in" filter="wipe(left)">
                                      <p:cBhvr>
                                        <p:cTn id="61" dur="500"/>
                                        <p:tgtEl>
                                          <p:spTgt spid="324"/>
                                        </p:tgtEl>
                                      </p:cBhvr>
                                    </p:animEffect>
                                  </p:childTnLst>
                                </p:cTn>
                              </p:par>
                              <p:par>
                                <p:cTn id="62" presetID="42" presetClass="path" presetSubtype="0" repeatCount="indefinite" accel="50000" decel="50000" fill="hold" grpId="0" nodeType="withEffect">
                                  <p:stCondLst>
                                    <p:cond delay="0"/>
                                  </p:stCondLst>
                                  <p:endCondLst>
                                    <p:cond evt="onNext" delay="0">
                                      <p:tgtEl>
                                        <p:sldTgt/>
                                      </p:tgtEl>
                                    </p:cond>
                                  </p:endCondLst>
                                  <p:childTnLst>
                                    <p:animMotion origin="layout" path="M -3.33333E-6 -1.48148E-6 L 0.2711 0.06945 " pathEditMode="relative" rAng="0" ptsTypes="AA">
                                      <p:cBhvr>
                                        <p:cTn id="63" dur="2000" fill="hold"/>
                                        <p:tgtEl>
                                          <p:spTgt spid="369"/>
                                        </p:tgtEl>
                                        <p:attrNameLst>
                                          <p:attrName>ppt_x</p:attrName>
                                          <p:attrName>ppt_y</p:attrName>
                                        </p:attrNameLst>
                                      </p:cBhvr>
                                      <p:rCtr x="13555" y="3472"/>
                                    </p:animMotion>
                                  </p:childTnLst>
                                  <p:subTnLst>
                                    <p:set>
                                      <p:cBhvr override="childStyle">
                                        <p:cTn dur="1" fill="hold" display="0" masterRel="nextClick" afterEffect="1"/>
                                        <p:tgtEl>
                                          <p:spTgt spid="369"/>
                                        </p:tgtEl>
                                        <p:attrNameLst>
                                          <p:attrName>style.visibility</p:attrName>
                                        </p:attrNameLst>
                                      </p:cBhvr>
                                      <p:to>
                                        <p:strVal val="hidden"/>
                                      </p:to>
                                    </p:set>
                                  </p:subTnLst>
                                </p:cTn>
                              </p:par>
                              <p:par>
                                <p:cTn id="64" presetID="1" presetClass="entr" presetSubtype="0" fill="hold" nodeType="withEffect">
                                  <p:stCondLst>
                                    <p:cond delay="0"/>
                                  </p:stCondLst>
                                  <p:childTnLst>
                                    <p:set>
                                      <p:cBhvr>
                                        <p:cTn id="65" dur="1" fill="hold">
                                          <p:stCondLst>
                                            <p:cond delay="0"/>
                                          </p:stCondLst>
                                        </p:cTn>
                                        <p:tgtEl>
                                          <p:spTgt spid="335"/>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337"/>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366"/>
                                        </p:tgtEl>
                                        <p:attrNameLst>
                                          <p:attrName>style.visibility</p:attrName>
                                        </p:attrNameLst>
                                      </p:cBhvr>
                                      <p:to>
                                        <p:strVal val="visible"/>
                                      </p:to>
                                    </p:set>
                                  </p:childTnLst>
                                </p:cTn>
                              </p:par>
                              <p:par>
                                <p:cTn id="70" presetID="22" presetClass="entr" presetSubtype="8" fill="hold" nodeType="withEffect">
                                  <p:stCondLst>
                                    <p:cond delay="0"/>
                                  </p:stCondLst>
                                  <p:childTnLst>
                                    <p:set>
                                      <p:cBhvr>
                                        <p:cTn id="71" dur="1" fill="hold">
                                          <p:stCondLst>
                                            <p:cond delay="0"/>
                                          </p:stCondLst>
                                        </p:cTn>
                                        <p:tgtEl>
                                          <p:spTgt spid="350"/>
                                        </p:tgtEl>
                                        <p:attrNameLst>
                                          <p:attrName>style.visibility</p:attrName>
                                        </p:attrNameLst>
                                      </p:cBhvr>
                                      <p:to>
                                        <p:strVal val="visible"/>
                                      </p:to>
                                    </p:set>
                                    <p:animEffect transition="in" filter="wipe(left)">
                                      <p:cBhvr>
                                        <p:cTn id="72" dur="500"/>
                                        <p:tgtEl>
                                          <p:spTgt spid="350"/>
                                        </p:tgtEl>
                                      </p:cBhvr>
                                    </p:animEffect>
                                  </p:childTnLst>
                                </p:cTn>
                              </p:par>
                              <p:par>
                                <p:cTn id="73" presetID="22" presetClass="entr" presetSubtype="8" fill="hold" nodeType="withEffect">
                                  <p:stCondLst>
                                    <p:cond delay="0"/>
                                  </p:stCondLst>
                                  <p:childTnLst>
                                    <p:set>
                                      <p:cBhvr>
                                        <p:cTn id="74" dur="1" fill="hold">
                                          <p:stCondLst>
                                            <p:cond delay="0"/>
                                          </p:stCondLst>
                                        </p:cTn>
                                        <p:tgtEl>
                                          <p:spTgt spid="346"/>
                                        </p:tgtEl>
                                        <p:attrNameLst>
                                          <p:attrName>style.visibility</p:attrName>
                                        </p:attrNameLst>
                                      </p:cBhvr>
                                      <p:to>
                                        <p:strVal val="visible"/>
                                      </p:to>
                                    </p:set>
                                    <p:animEffect transition="in" filter="wipe(left)">
                                      <p:cBhvr>
                                        <p:cTn id="75" dur="500"/>
                                        <p:tgtEl>
                                          <p:spTgt spid="346"/>
                                        </p:tgtEl>
                                      </p:cBhvr>
                                    </p:animEffect>
                                  </p:childTnLst>
                                </p:cTn>
                              </p:par>
                              <p:par>
                                <p:cTn id="76" presetID="26" presetClass="emph" presetSubtype="0" repeatCount="indefinite" fill="hold" nodeType="withEffect">
                                  <p:stCondLst>
                                    <p:cond delay="0"/>
                                  </p:stCondLst>
                                  <p:endCondLst>
                                    <p:cond evt="onNext" delay="0">
                                      <p:tgtEl>
                                        <p:sldTgt/>
                                      </p:tgtEl>
                                    </p:cond>
                                  </p:endCondLst>
                                  <p:childTnLst>
                                    <p:animEffect transition="out" filter="fade">
                                      <p:cBhvr>
                                        <p:cTn id="77" dur="500" tmFilter="0, 0; .2, .5; .8, .5; 1, 0"/>
                                        <p:tgtEl>
                                          <p:spTgt spid="346"/>
                                        </p:tgtEl>
                                      </p:cBhvr>
                                    </p:animEffect>
                                    <p:animScale>
                                      <p:cBhvr>
                                        <p:cTn id="78" dur="250" autoRev="1" fill="hold"/>
                                        <p:tgtEl>
                                          <p:spTgt spid="346"/>
                                        </p:tgtEl>
                                      </p:cBhvr>
                                      <p:by x="105000" y="105000"/>
                                    </p:animScale>
                                  </p:childTnLst>
                                  <p:subTnLst>
                                    <p:set>
                                      <p:cBhvr override="childStyle">
                                        <p:cTn dur="1" fill="hold" display="0" masterRel="nextClick" afterEffect="1"/>
                                        <p:tgtEl>
                                          <p:spTgt spid="346"/>
                                        </p:tgtEl>
                                        <p:attrNameLst>
                                          <p:attrName>style.visibility</p:attrName>
                                        </p:attrNameLst>
                                      </p:cBhvr>
                                      <p:to>
                                        <p:strVal val="hidden"/>
                                      </p:to>
                                    </p:set>
                                  </p:subTnLst>
                                </p:cTn>
                              </p:par>
                            </p:childTnLst>
                          </p:cTn>
                        </p:par>
                      </p:childTnLst>
                    </p:cTn>
                  </p:par>
                  <p:par>
                    <p:cTn id="79" fill="hold">
                      <p:stCondLst>
                        <p:cond delay="indefinite"/>
                      </p:stCondLst>
                      <p:childTnLst>
                        <p:par>
                          <p:cTn id="80" fill="hold">
                            <p:stCondLst>
                              <p:cond delay="0"/>
                            </p:stCondLst>
                            <p:childTnLst>
                              <p:par>
                                <p:cTn id="81" presetID="1" presetClass="exit" presetSubtype="0" fill="hold" grpId="1" nodeType="clickEffect">
                                  <p:stCondLst>
                                    <p:cond delay="0"/>
                                  </p:stCondLst>
                                  <p:childTnLst>
                                    <p:set>
                                      <p:cBhvr>
                                        <p:cTn id="82" dur="1" fill="hold">
                                          <p:stCondLst>
                                            <p:cond delay="0"/>
                                          </p:stCondLst>
                                        </p:cTn>
                                        <p:tgtEl>
                                          <p:spTgt spid="366"/>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302"/>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324"/>
                                        </p:tgtEl>
                                        <p:attrNameLst>
                                          <p:attrName>style.visibility</p:attrName>
                                        </p:attrNameLst>
                                      </p:cBhvr>
                                      <p:to>
                                        <p:strVal val="hidden"/>
                                      </p:to>
                                    </p:set>
                                  </p:childTnLst>
                                </p:cTn>
                              </p:par>
                              <p:par>
                                <p:cTn id="87" presetID="1" presetClass="entr" presetSubtype="0" fill="hold" nodeType="withEffect">
                                  <p:stCondLst>
                                    <p:cond delay="0"/>
                                  </p:stCondLst>
                                  <p:childTnLst>
                                    <p:set>
                                      <p:cBhvr>
                                        <p:cTn id="88" dur="1" fill="hold">
                                          <p:stCondLst>
                                            <p:cond delay="0"/>
                                          </p:stCondLst>
                                        </p:cTn>
                                        <p:tgtEl>
                                          <p:spTgt spid="7"/>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338"/>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336"/>
                                        </p:tgtEl>
                                        <p:attrNameLst>
                                          <p:attrName>style.visibility</p:attrName>
                                        </p:attrNameLst>
                                      </p:cBhvr>
                                      <p:to>
                                        <p:strVal val="visible"/>
                                      </p:to>
                                    </p:set>
                                  </p:childTnLst>
                                </p:cTn>
                              </p:par>
                              <p:par>
                                <p:cTn id="93" presetID="22" presetClass="entr" presetSubtype="8" fill="hold" nodeType="withEffect">
                                  <p:stCondLst>
                                    <p:cond delay="0"/>
                                  </p:stCondLst>
                                  <p:childTnLst>
                                    <p:set>
                                      <p:cBhvr>
                                        <p:cTn id="94" dur="1" fill="hold">
                                          <p:stCondLst>
                                            <p:cond delay="0"/>
                                          </p:stCondLst>
                                        </p:cTn>
                                        <p:tgtEl>
                                          <p:spTgt spid="303"/>
                                        </p:tgtEl>
                                        <p:attrNameLst>
                                          <p:attrName>style.visibility</p:attrName>
                                        </p:attrNameLst>
                                      </p:cBhvr>
                                      <p:to>
                                        <p:strVal val="visible"/>
                                      </p:to>
                                    </p:set>
                                    <p:animEffect transition="in" filter="wipe(left)">
                                      <p:cBhvr>
                                        <p:cTn id="95" dur="500"/>
                                        <p:tgtEl>
                                          <p:spTgt spid="303"/>
                                        </p:tgtEl>
                                      </p:cBhvr>
                                    </p:animEffect>
                                  </p:childTnLst>
                                </p:cTn>
                              </p:par>
                            </p:childTnLst>
                          </p:cTn>
                        </p:par>
                        <p:par>
                          <p:cTn id="96" fill="hold">
                            <p:stCondLst>
                              <p:cond delay="500"/>
                            </p:stCondLst>
                            <p:childTnLst>
                              <p:par>
                                <p:cTn id="97" presetID="22" presetClass="entr" presetSubtype="8" fill="hold" nodeType="afterEffect">
                                  <p:stCondLst>
                                    <p:cond delay="0"/>
                                  </p:stCondLst>
                                  <p:childTnLst>
                                    <p:set>
                                      <p:cBhvr>
                                        <p:cTn id="98" dur="1" fill="hold">
                                          <p:stCondLst>
                                            <p:cond delay="0"/>
                                          </p:stCondLst>
                                        </p:cTn>
                                        <p:tgtEl>
                                          <p:spTgt spid="325"/>
                                        </p:tgtEl>
                                        <p:attrNameLst>
                                          <p:attrName>style.visibility</p:attrName>
                                        </p:attrNameLst>
                                      </p:cBhvr>
                                      <p:to>
                                        <p:strVal val="visible"/>
                                      </p:to>
                                    </p:set>
                                    <p:animEffect transition="in" filter="wipe(left)">
                                      <p:cBhvr>
                                        <p:cTn id="99" dur="500"/>
                                        <p:tgtEl>
                                          <p:spTgt spid="325"/>
                                        </p:tgtEl>
                                      </p:cBhvr>
                                    </p:animEffect>
                                  </p:childTnLst>
                                </p:cTn>
                              </p:par>
                              <p:par>
                                <p:cTn id="100" presetID="42" presetClass="path" presetSubtype="0" repeatCount="indefinite" accel="50000" decel="50000" fill="hold" grpId="0" nodeType="withEffect">
                                  <p:stCondLst>
                                    <p:cond delay="0"/>
                                  </p:stCondLst>
                                  <p:endCondLst>
                                    <p:cond evt="onNext" delay="0">
                                      <p:tgtEl>
                                        <p:sldTgt/>
                                      </p:tgtEl>
                                    </p:cond>
                                  </p:endCondLst>
                                  <p:childTnLst>
                                    <p:animMotion origin="layout" path="M -3.33333E-6 -3.33333E-6 L 0.27149 0.19607 " pathEditMode="relative" rAng="0" ptsTypes="AA">
                                      <p:cBhvr>
                                        <p:cTn id="101" dur="2000" fill="hold"/>
                                        <p:tgtEl>
                                          <p:spTgt spid="371"/>
                                        </p:tgtEl>
                                        <p:attrNameLst>
                                          <p:attrName>ppt_x</p:attrName>
                                          <p:attrName>ppt_y</p:attrName>
                                        </p:attrNameLst>
                                      </p:cBhvr>
                                      <p:rCtr x="13568" y="9792"/>
                                    </p:animMotion>
                                  </p:childTnLst>
                                  <p:subTnLst>
                                    <p:set>
                                      <p:cBhvr override="childStyle">
                                        <p:cTn dur="1" fill="hold" display="0" masterRel="nextClick" afterEffect="1"/>
                                        <p:tgtEl>
                                          <p:spTgt spid="371"/>
                                        </p:tgtEl>
                                        <p:attrNameLst>
                                          <p:attrName>style.visibility</p:attrName>
                                        </p:attrNameLst>
                                      </p:cBhvr>
                                      <p:to>
                                        <p:strVal val="hidden"/>
                                      </p:to>
                                    </p:set>
                                  </p:subTnLst>
                                </p:cTn>
                              </p:par>
                              <p:par>
                                <p:cTn id="102" presetID="1" presetClass="entr" presetSubtype="0" fill="hold" grpId="2" nodeType="withEffect">
                                  <p:stCondLst>
                                    <p:cond delay="0"/>
                                  </p:stCondLst>
                                  <p:childTnLst>
                                    <p:set>
                                      <p:cBhvr>
                                        <p:cTn id="103" dur="1" fill="hold">
                                          <p:stCondLst>
                                            <p:cond delay="0"/>
                                          </p:stCondLst>
                                        </p:cTn>
                                        <p:tgtEl>
                                          <p:spTgt spid="365"/>
                                        </p:tgtEl>
                                        <p:attrNameLst>
                                          <p:attrName>style.visibility</p:attrName>
                                        </p:attrNameLst>
                                      </p:cBhvr>
                                      <p:to>
                                        <p:strVal val="visible"/>
                                      </p:to>
                                    </p:set>
                                  </p:childTnLst>
                                </p:cTn>
                              </p:par>
                              <p:par>
                                <p:cTn id="104" presetID="22" presetClass="entr" presetSubtype="8" fill="hold" nodeType="withEffect">
                                  <p:stCondLst>
                                    <p:cond delay="0"/>
                                  </p:stCondLst>
                                  <p:childTnLst>
                                    <p:set>
                                      <p:cBhvr>
                                        <p:cTn id="105" dur="1" fill="hold">
                                          <p:stCondLst>
                                            <p:cond delay="0"/>
                                          </p:stCondLst>
                                        </p:cTn>
                                        <p:tgtEl>
                                          <p:spTgt spid="353"/>
                                        </p:tgtEl>
                                        <p:attrNameLst>
                                          <p:attrName>style.visibility</p:attrName>
                                        </p:attrNameLst>
                                      </p:cBhvr>
                                      <p:to>
                                        <p:strVal val="visible"/>
                                      </p:to>
                                    </p:set>
                                    <p:animEffect transition="in" filter="wipe(left)">
                                      <p:cBhvr>
                                        <p:cTn id="106" dur="500"/>
                                        <p:tgtEl>
                                          <p:spTgt spid="353"/>
                                        </p:tgtEl>
                                      </p:cBhvr>
                                    </p:animEffect>
                                  </p:childTnLst>
                                </p:cTn>
                              </p:par>
                              <p:par>
                                <p:cTn id="107" presetID="22" presetClass="entr" presetSubtype="8" fill="hold" nodeType="withEffect">
                                  <p:stCondLst>
                                    <p:cond delay="0"/>
                                  </p:stCondLst>
                                  <p:childTnLst>
                                    <p:set>
                                      <p:cBhvr>
                                        <p:cTn id="108" dur="1" fill="hold">
                                          <p:stCondLst>
                                            <p:cond delay="0"/>
                                          </p:stCondLst>
                                        </p:cTn>
                                        <p:tgtEl>
                                          <p:spTgt spid="359"/>
                                        </p:tgtEl>
                                        <p:attrNameLst>
                                          <p:attrName>style.visibility</p:attrName>
                                        </p:attrNameLst>
                                      </p:cBhvr>
                                      <p:to>
                                        <p:strVal val="visible"/>
                                      </p:to>
                                    </p:set>
                                    <p:animEffect transition="in" filter="wipe(left)">
                                      <p:cBhvr>
                                        <p:cTn id="109" dur="500"/>
                                        <p:tgtEl>
                                          <p:spTgt spid="359"/>
                                        </p:tgtEl>
                                      </p:cBhvr>
                                    </p:animEffect>
                                  </p:childTnLst>
                                </p:cTn>
                              </p:par>
                              <p:par>
                                <p:cTn id="110" presetID="26" presetClass="emph" presetSubtype="0" repeatCount="indefinite" fill="hold" nodeType="withEffect">
                                  <p:stCondLst>
                                    <p:cond delay="0"/>
                                  </p:stCondLst>
                                  <p:endCondLst>
                                    <p:cond evt="onNext" delay="0">
                                      <p:tgtEl>
                                        <p:sldTgt/>
                                      </p:tgtEl>
                                    </p:cond>
                                  </p:endCondLst>
                                  <p:childTnLst>
                                    <p:animEffect transition="out" filter="fade">
                                      <p:cBhvr>
                                        <p:cTn id="111" dur="500" tmFilter="0, 0; .2, .5; .8, .5; 1, 0"/>
                                        <p:tgtEl>
                                          <p:spTgt spid="353"/>
                                        </p:tgtEl>
                                      </p:cBhvr>
                                    </p:animEffect>
                                    <p:animScale>
                                      <p:cBhvr>
                                        <p:cTn id="112" dur="250" autoRev="1" fill="hold"/>
                                        <p:tgtEl>
                                          <p:spTgt spid="353"/>
                                        </p:tgtEl>
                                      </p:cBhvr>
                                      <p:by x="105000" y="105000"/>
                                    </p:animScale>
                                  </p:childTnLst>
                                  <p:subTnLst>
                                    <p:set>
                                      <p:cBhvr override="childStyle">
                                        <p:cTn dur="1" fill="hold" display="0" masterRel="nextClick" afterEffect="1"/>
                                        <p:tgtEl>
                                          <p:spTgt spid="353"/>
                                        </p:tgtEl>
                                        <p:attrNameLst>
                                          <p:attrName>style.visibility</p:attrName>
                                        </p:attrNameLst>
                                      </p:cBhvr>
                                      <p:to>
                                        <p:strVal val="hidden"/>
                                      </p:to>
                                    </p:set>
                                  </p:subTnLst>
                                </p:cTn>
                              </p:par>
                            </p:childTnLst>
                          </p:cTn>
                        </p:par>
                      </p:childTnLst>
                    </p:cTn>
                  </p:par>
                  <p:par>
                    <p:cTn id="113" fill="hold">
                      <p:stCondLst>
                        <p:cond delay="indefinite"/>
                      </p:stCondLst>
                      <p:childTnLst>
                        <p:par>
                          <p:cTn id="114" fill="hold">
                            <p:stCondLst>
                              <p:cond delay="0"/>
                            </p:stCondLst>
                            <p:childTnLst>
                              <p:par>
                                <p:cTn id="115" presetID="1" presetClass="entr" presetSubtype="0" fill="hold" nodeType="clickEffect">
                                  <p:stCondLst>
                                    <p:cond delay="0"/>
                                  </p:stCondLst>
                                  <p:childTnLst>
                                    <p:set>
                                      <p:cBhvr>
                                        <p:cTn id="116" dur="1" fill="hold">
                                          <p:stCondLst>
                                            <p:cond delay="0"/>
                                          </p:stCondLst>
                                        </p:cTn>
                                        <p:tgtEl>
                                          <p:spTgt spid="302"/>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0"/>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303"/>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324"/>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325"/>
                                        </p:tgtEl>
                                        <p:attrNameLst>
                                          <p:attrName>style.visibility</p:attrName>
                                        </p:attrNameLst>
                                      </p:cBhvr>
                                      <p:to>
                                        <p:strVal val="visible"/>
                                      </p:to>
                                    </p:set>
                                  </p:childTnLst>
                                </p:cTn>
                              </p:par>
                              <p:par>
                                <p:cTn id="125" presetID="1" presetClass="entr" presetSubtype="0" fill="hold" nodeType="withEffect">
                                  <p:stCondLst>
                                    <p:cond delay="0"/>
                                  </p:stCondLst>
                                  <p:childTnLst>
                                    <p:set>
                                      <p:cBhvr>
                                        <p:cTn id="126" dur="1" fill="hold">
                                          <p:stCondLst>
                                            <p:cond delay="0"/>
                                          </p:stCondLst>
                                        </p:cTn>
                                        <p:tgtEl>
                                          <p:spTgt spid="339"/>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362"/>
                                        </p:tgtEl>
                                        <p:attrNameLst>
                                          <p:attrName>style.visibility</p:attrName>
                                        </p:attrNameLst>
                                      </p:cBhvr>
                                      <p:to>
                                        <p:strVal val="visible"/>
                                      </p:to>
                                    </p:set>
                                  </p:childTnLst>
                                </p:cTn>
                              </p:par>
                              <p:par>
                                <p:cTn id="129" presetID="1" presetClass="exit" presetSubtype="0" fill="hold" grpId="3" nodeType="withEffect">
                                  <p:stCondLst>
                                    <p:cond delay="0"/>
                                  </p:stCondLst>
                                  <p:childTnLst>
                                    <p:set>
                                      <p:cBhvr>
                                        <p:cTn id="130" dur="1" fill="hold">
                                          <p:stCondLst>
                                            <p:cond delay="0"/>
                                          </p:stCondLst>
                                        </p:cTn>
                                        <p:tgtEl>
                                          <p:spTgt spid="3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animBg="1"/>
      <p:bldP spid="365" grpId="0"/>
      <p:bldP spid="365" grpId="1"/>
      <p:bldP spid="365" grpId="2"/>
      <p:bldP spid="365" grpId="3"/>
      <p:bldP spid="366" grpId="0"/>
      <p:bldP spid="366" grpId="1"/>
      <p:bldP spid="369" grpId="0" animBg="1"/>
      <p:bldP spid="370" grpId="0" animBg="1"/>
      <p:bldP spid="37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DFCA62-2401-98AC-3C66-1F75E5093DA4}"/>
              </a:ext>
            </a:extLst>
          </p:cNvPr>
          <p:cNvSpPr>
            <a:spLocks noGrp="1"/>
          </p:cNvSpPr>
          <p:nvPr>
            <p:ph type="title"/>
          </p:nvPr>
        </p:nvSpPr>
        <p:spPr/>
        <p:txBody>
          <a:bodyPr/>
          <a:lstStyle/>
          <a:p>
            <a:r>
              <a:rPr lang="en-US" altLang="zh-CN" dirty="0"/>
              <a:t>Evaluation</a:t>
            </a:r>
            <a:endParaRPr lang="zh-CN" altLang="en-US" dirty="0"/>
          </a:p>
        </p:txBody>
      </p:sp>
      <p:sp>
        <p:nvSpPr>
          <p:cNvPr id="3" name="内容占位符 2">
            <a:extLst>
              <a:ext uri="{FF2B5EF4-FFF2-40B4-BE49-F238E27FC236}">
                <a16:creationId xmlns:a16="http://schemas.microsoft.com/office/drawing/2014/main" id="{52DB15DF-5BB8-DCF5-7F25-3E3CF122DEC1}"/>
              </a:ext>
            </a:extLst>
          </p:cNvPr>
          <p:cNvSpPr>
            <a:spLocks noGrp="1"/>
          </p:cNvSpPr>
          <p:nvPr>
            <p:ph idx="1"/>
          </p:nvPr>
        </p:nvSpPr>
        <p:spPr>
          <a:xfrm>
            <a:off x="665911" y="921714"/>
            <a:ext cx="11029950" cy="2838447"/>
          </a:xfrm>
        </p:spPr>
        <p:txBody>
          <a:bodyPr/>
          <a:lstStyle/>
          <a:p>
            <a:pPr>
              <a:lnSpc>
                <a:spcPct val="150000"/>
              </a:lnSpc>
            </a:pPr>
            <a:r>
              <a:rPr lang="en-US" altLang="zh-CN" b="1" dirty="0"/>
              <a:t>Baseline</a:t>
            </a:r>
            <a:r>
              <a:rPr lang="en-US" altLang="zh-CN" dirty="0"/>
              <a:t>: CAGRA, GGNN, GANNS, </a:t>
            </a:r>
            <a:r>
              <a:rPr lang="en-US" altLang="zh-CN" dirty="0" err="1"/>
              <a:t>DiskANN</a:t>
            </a:r>
            <a:r>
              <a:rPr lang="en-US" altLang="zh-CN" dirty="0"/>
              <a:t>, DDC, IVFPQ</a:t>
            </a:r>
          </a:p>
          <a:p>
            <a:pPr>
              <a:lnSpc>
                <a:spcPct val="150000"/>
              </a:lnSpc>
            </a:pPr>
            <a:r>
              <a:rPr lang="en-US" altLang="zh-CN" b="1" dirty="0"/>
              <a:t>Variants of PARS</a:t>
            </a:r>
            <a:r>
              <a:rPr lang="en-US" altLang="zh-CN" dirty="0"/>
              <a:t>: PARS,</a:t>
            </a:r>
            <a:r>
              <a:rPr lang="zh-CN" altLang="en-US" dirty="0"/>
              <a:t> </a:t>
            </a:r>
            <a:r>
              <a:rPr lang="en-US" altLang="zh-CN" dirty="0"/>
              <a:t>PARS-Base, CAGRA+RT</a:t>
            </a:r>
          </a:p>
          <a:p>
            <a:pPr>
              <a:lnSpc>
                <a:spcPct val="150000"/>
              </a:lnSpc>
            </a:pPr>
            <a:r>
              <a:rPr lang="en-US" altLang="zh-CN" b="1" dirty="0"/>
              <a:t>Experimental design</a:t>
            </a:r>
            <a:r>
              <a:rPr lang="en-US" altLang="zh-CN" dirty="0"/>
              <a:t>:</a:t>
            </a:r>
          </a:p>
        </p:txBody>
      </p:sp>
      <p:sp>
        <p:nvSpPr>
          <p:cNvPr id="4" name="文本框 3">
            <a:extLst>
              <a:ext uri="{FF2B5EF4-FFF2-40B4-BE49-F238E27FC236}">
                <a16:creationId xmlns:a16="http://schemas.microsoft.com/office/drawing/2014/main" id="{F9A51423-B06E-9E24-BD1F-C28123A5E9F0}"/>
              </a:ext>
            </a:extLst>
          </p:cNvPr>
          <p:cNvSpPr txBox="1"/>
          <p:nvPr/>
        </p:nvSpPr>
        <p:spPr>
          <a:xfrm>
            <a:off x="1314583" y="3158337"/>
            <a:ext cx="7361853" cy="325717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altLang="zh-CN" sz="2800" dirty="0"/>
              <a:t>Search Performance</a:t>
            </a:r>
          </a:p>
          <a:p>
            <a:pPr marL="457200" indent="-457200">
              <a:lnSpc>
                <a:spcPct val="150000"/>
              </a:lnSpc>
              <a:buFont typeface="Arial" panose="020B0604020202020204" pitchFamily="34" charset="0"/>
              <a:buChar char="•"/>
            </a:pPr>
            <a:r>
              <a:rPr lang="en-US" altLang="zh-CN" sz="2800" dirty="0"/>
              <a:t>Results on Larger Datasets</a:t>
            </a:r>
          </a:p>
          <a:p>
            <a:pPr marL="457200" indent="-457200">
              <a:lnSpc>
                <a:spcPct val="150000"/>
              </a:lnSpc>
              <a:buFont typeface="Arial" panose="020B0604020202020204" pitchFamily="34" charset="0"/>
              <a:buChar char="•"/>
            </a:pPr>
            <a:r>
              <a:rPr lang="en-US" altLang="zh-CN" sz="2800" dirty="0"/>
              <a:t>Memory Usage</a:t>
            </a:r>
          </a:p>
          <a:p>
            <a:pPr marL="457200" indent="-457200">
              <a:lnSpc>
                <a:spcPct val="150000"/>
              </a:lnSpc>
              <a:buFont typeface="Arial" panose="020B0604020202020204" pitchFamily="34" charset="0"/>
              <a:buChar char="•"/>
            </a:pPr>
            <a:r>
              <a:rPr lang="en-US" altLang="zh-CN" sz="2800" dirty="0"/>
              <a:t>Runtime Breakdown</a:t>
            </a:r>
          </a:p>
          <a:p>
            <a:pPr marL="457200" indent="-457200">
              <a:lnSpc>
                <a:spcPct val="150000"/>
              </a:lnSpc>
              <a:buFont typeface="Arial" panose="020B0604020202020204" pitchFamily="34" charset="0"/>
              <a:buChar char="•"/>
            </a:pPr>
            <a:r>
              <a:rPr lang="en-US" altLang="zh-CN" sz="2800" dirty="0"/>
              <a:t>Memory-Recall Trade-off with twin-buffer</a:t>
            </a:r>
          </a:p>
        </p:txBody>
      </p:sp>
      <p:sp>
        <p:nvSpPr>
          <p:cNvPr id="5" name="灯片编号占位符 4">
            <a:extLst>
              <a:ext uri="{FF2B5EF4-FFF2-40B4-BE49-F238E27FC236}">
                <a16:creationId xmlns:a16="http://schemas.microsoft.com/office/drawing/2014/main" id="{567041CC-83C2-D661-B839-D92BC7361028}"/>
              </a:ext>
            </a:extLst>
          </p:cNvPr>
          <p:cNvSpPr>
            <a:spLocks noGrp="1"/>
          </p:cNvSpPr>
          <p:nvPr>
            <p:ph type="sldNum" sz="quarter" idx="12"/>
          </p:nvPr>
        </p:nvSpPr>
        <p:spPr/>
        <p:txBody>
          <a:bodyPr/>
          <a:lstStyle/>
          <a:p>
            <a:fld id="{565CE74E-AB26-4998-AD42-012C4C1AD076}" type="slidenum">
              <a:rPr lang="zh-CN" altLang="en-US" smtClean="0"/>
              <a:t>19</a:t>
            </a:fld>
            <a:endParaRPr lang="zh-CN" altLang="en-US" dirty="0"/>
          </a:p>
        </p:txBody>
      </p:sp>
    </p:spTree>
    <p:extLst>
      <p:ext uri="{BB962C8B-B14F-4D97-AF65-F5344CB8AC3E}">
        <p14:creationId xmlns:p14="http://schemas.microsoft.com/office/powerpoint/2010/main" val="989232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500"/>
                                        <p:tgtEl>
                                          <p:spTgt spid="4">
                                            <p:txEl>
                                              <p:pRg st="0" end="0"/>
                                            </p:txEl>
                                          </p:spTgt>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fade">
                                      <p:cBhvr>
                                        <p:cTn id="23" dur="500"/>
                                        <p:tgtEl>
                                          <p:spTgt spid="4">
                                            <p:txEl>
                                              <p:pRg st="1" end="1"/>
                                            </p:txEl>
                                          </p:spTgt>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Effect transition="in" filter="fade">
                                      <p:cBhvr>
                                        <p:cTn id="31" dur="500"/>
                                        <p:tgtEl>
                                          <p:spTgt spid="4">
                                            <p:txEl>
                                              <p:pRg st="3" end="3"/>
                                            </p:txEl>
                                          </p:spTgt>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09D46-55BE-558C-CB37-25F6AD2F20BD}"/>
            </a:ext>
          </a:extLst>
        </p:cNvPr>
        <p:cNvGrpSpPr/>
        <p:nvPr/>
      </p:nvGrpSpPr>
      <p:grpSpPr>
        <a:xfrm>
          <a:off x="0" y="0"/>
          <a:ext cx="0" cy="0"/>
          <a:chOff x="0" y="0"/>
          <a:chExt cx="0" cy="0"/>
        </a:xfrm>
      </p:grpSpPr>
      <p:sp>
        <p:nvSpPr>
          <p:cNvPr id="18" name="矩形 17">
            <a:extLst>
              <a:ext uri="{FF2B5EF4-FFF2-40B4-BE49-F238E27FC236}">
                <a16:creationId xmlns:a16="http://schemas.microsoft.com/office/drawing/2014/main" id="{4E5A4BFB-3312-618A-1BFD-5B9858F52E50}"/>
              </a:ext>
            </a:extLst>
          </p:cNvPr>
          <p:cNvSpPr/>
          <p:nvPr/>
        </p:nvSpPr>
        <p:spPr>
          <a:xfrm>
            <a:off x="5182118" y="2789810"/>
            <a:ext cx="4726983" cy="2274674"/>
          </a:xfrm>
          <a:prstGeom prst="rect">
            <a:avLst/>
          </a:prstGeom>
          <a:solidFill>
            <a:schemeClr val="bg2"/>
          </a:solidFill>
          <a:ln w="28575">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a:extLst>
              <a:ext uri="{FF2B5EF4-FFF2-40B4-BE49-F238E27FC236}">
                <a16:creationId xmlns:a16="http://schemas.microsoft.com/office/drawing/2014/main" id="{B5BE98BA-C720-F307-D494-9D74401B2F9B}"/>
              </a:ext>
            </a:extLst>
          </p:cNvPr>
          <p:cNvSpPr/>
          <p:nvPr/>
        </p:nvSpPr>
        <p:spPr>
          <a:xfrm>
            <a:off x="5965040" y="5439715"/>
            <a:ext cx="3076414" cy="690079"/>
          </a:xfrm>
          <a:prstGeom prst="ellipse">
            <a:avLst/>
          </a:prstGeom>
          <a:solidFill>
            <a:schemeClr val="accent3">
              <a:lumMod val="20000"/>
              <a:lumOff val="80000"/>
              <a:alpha val="87000"/>
            </a:schemeClr>
          </a:solidFill>
          <a:ln>
            <a:solidFill>
              <a:schemeClr val="accent3">
                <a:lumMod val="20000"/>
                <a:lumOff val="80000"/>
              </a:schemeClr>
            </a:solidFill>
          </a:ln>
          <a:effectLst>
            <a:glow rad="228600">
              <a:schemeClr val="accent3">
                <a:lumMod val="20000"/>
                <a:lumOff val="8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ADF203EA-371B-A02E-6D87-9B2E19DE8A58}"/>
              </a:ext>
            </a:extLst>
          </p:cNvPr>
          <p:cNvSpPr>
            <a:spLocks noGrp="1"/>
          </p:cNvSpPr>
          <p:nvPr>
            <p:ph type="title"/>
          </p:nvPr>
        </p:nvSpPr>
        <p:spPr/>
        <p:txBody>
          <a:bodyPr/>
          <a:lstStyle/>
          <a:p>
            <a:r>
              <a:rPr lang="en-US" altLang="zh-CN" dirty="0">
                <a:latin typeface="+mj-lt"/>
              </a:rPr>
              <a:t>Vector Search is Important</a:t>
            </a:r>
            <a:endParaRPr lang="zh-CN" altLang="en-US" dirty="0">
              <a:latin typeface="+mj-lt"/>
            </a:endParaRPr>
          </a:p>
        </p:txBody>
      </p:sp>
      <p:sp>
        <p:nvSpPr>
          <p:cNvPr id="3" name="文本框 2">
            <a:extLst>
              <a:ext uri="{FF2B5EF4-FFF2-40B4-BE49-F238E27FC236}">
                <a16:creationId xmlns:a16="http://schemas.microsoft.com/office/drawing/2014/main" id="{9869C614-9CB4-D451-4201-2D13A56CD4CB}"/>
              </a:ext>
            </a:extLst>
          </p:cNvPr>
          <p:cNvSpPr txBox="1"/>
          <p:nvPr/>
        </p:nvSpPr>
        <p:spPr>
          <a:xfrm>
            <a:off x="5182118" y="1614804"/>
            <a:ext cx="6517037" cy="523220"/>
          </a:xfrm>
          <a:prstGeom prst="rect">
            <a:avLst/>
          </a:prstGeom>
          <a:noFill/>
        </p:spPr>
        <p:txBody>
          <a:bodyPr wrap="square" rtlCol="0">
            <a:spAutoFit/>
          </a:bodyPr>
          <a:lstStyle/>
          <a:p>
            <a:r>
              <a:rPr lang="en-US" altLang="zh-CN" sz="2800" b="1" i="1" dirty="0"/>
              <a:t>How to find the right information?</a:t>
            </a:r>
            <a:endParaRPr lang="zh-CN" altLang="en-US" sz="2800" b="1" i="1" dirty="0"/>
          </a:p>
        </p:txBody>
      </p:sp>
      <p:sp>
        <p:nvSpPr>
          <p:cNvPr id="4" name="文本框 3">
            <a:extLst>
              <a:ext uri="{FF2B5EF4-FFF2-40B4-BE49-F238E27FC236}">
                <a16:creationId xmlns:a16="http://schemas.microsoft.com/office/drawing/2014/main" id="{ABC7DEB8-131F-B98D-CB51-52D7C3754147}"/>
              </a:ext>
            </a:extLst>
          </p:cNvPr>
          <p:cNvSpPr txBox="1"/>
          <p:nvPr/>
        </p:nvSpPr>
        <p:spPr>
          <a:xfrm>
            <a:off x="6289472" y="5473806"/>
            <a:ext cx="2427550" cy="523220"/>
          </a:xfrm>
          <a:prstGeom prst="rect">
            <a:avLst/>
          </a:prstGeom>
          <a:noFill/>
        </p:spPr>
        <p:txBody>
          <a:bodyPr wrap="square" rtlCol="0">
            <a:spAutoFit/>
          </a:bodyPr>
          <a:lstStyle/>
          <a:p>
            <a:pPr algn="ctr"/>
            <a:r>
              <a:rPr lang="en-US" altLang="zh-CN" sz="2800" b="1" dirty="0">
                <a:solidFill>
                  <a:srgbClr val="900E11"/>
                </a:solidFill>
              </a:rPr>
              <a:t>Vector search</a:t>
            </a:r>
            <a:endParaRPr lang="zh-CN" altLang="en-US" sz="2800" b="1" dirty="0">
              <a:solidFill>
                <a:srgbClr val="900E11"/>
              </a:solidFill>
            </a:endParaRPr>
          </a:p>
        </p:txBody>
      </p:sp>
      <p:sp>
        <p:nvSpPr>
          <p:cNvPr id="5" name="文本框 4">
            <a:extLst>
              <a:ext uri="{FF2B5EF4-FFF2-40B4-BE49-F238E27FC236}">
                <a16:creationId xmlns:a16="http://schemas.microsoft.com/office/drawing/2014/main" id="{9ADA8249-903C-5AC6-64F5-56A560A525CA}"/>
              </a:ext>
            </a:extLst>
          </p:cNvPr>
          <p:cNvSpPr txBox="1"/>
          <p:nvPr/>
        </p:nvSpPr>
        <p:spPr>
          <a:xfrm>
            <a:off x="6547778" y="3597272"/>
            <a:ext cx="1910939" cy="523220"/>
          </a:xfrm>
          <a:prstGeom prst="rect">
            <a:avLst/>
          </a:prstGeom>
          <a:noFill/>
        </p:spPr>
        <p:txBody>
          <a:bodyPr wrap="square" rtlCol="0">
            <a:spAutoFit/>
          </a:bodyPr>
          <a:lstStyle/>
          <a:p>
            <a:pPr algn="ctr"/>
            <a:r>
              <a:rPr lang="en-US" altLang="zh-CN" sz="2800" b="1" dirty="0"/>
              <a:t>Embedding</a:t>
            </a:r>
            <a:endParaRPr lang="zh-CN" altLang="en-US" sz="2800" b="1" dirty="0"/>
          </a:p>
        </p:txBody>
      </p:sp>
      <p:sp>
        <p:nvSpPr>
          <p:cNvPr id="6" name="文本框 5">
            <a:extLst>
              <a:ext uri="{FF2B5EF4-FFF2-40B4-BE49-F238E27FC236}">
                <a16:creationId xmlns:a16="http://schemas.microsoft.com/office/drawing/2014/main" id="{7672F30A-709B-18CD-B8D9-738095E9C649}"/>
              </a:ext>
            </a:extLst>
          </p:cNvPr>
          <p:cNvSpPr txBox="1"/>
          <p:nvPr/>
        </p:nvSpPr>
        <p:spPr>
          <a:xfrm>
            <a:off x="6547778" y="2789810"/>
            <a:ext cx="1910939" cy="523220"/>
          </a:xfrm>
          <a:prstGeom prst="rect">
            <a:avLst/>
          </a:prstGeom>
          <a:noFill/>
        </p:spPr>
        <p:txBody>
          <a:bodyPr wrap="square" rtlCol="0">
            <a:spAutoFit/>
          </a:bodyPr>
          <a:lstStyle/>
          <a:p>
            <a:pPr algn="ctr"/>
            <a:r>
              <a:rPr lang="en-US" altLang="zh-CN" sz="2800" b="1" dirty="0"/>
              <a:t>Raw data</a:t>
            </a:r>
            <a:endParaRPr lang="zh-CN" altLang="en-US" sz="2800" b="1" dirty="0"/>
          </a:p>
        </p:txBody>
      </p:sp>
      <p:sp>
        <p:nvSpPr>
          <p:cNvPr id="7" name="文本框 6">
            <a:extLst>
              <a:ext uri="{FF2B5EF4-FFF2-40B4-BE49-F238E27FC236}">
                <a16:creationId xmlns:a16="http://schemas.microsoft.com/office/drawing/2014/main" id="{F8500305-3282-033A-EBD3-E1DE77F824FC}"/>
              </a:ext>
            </a:extLst>
          </p:cNvPr>
          <p:cNvSpPr txBox="1"/>
          <p:nvPr/>
        </p:nvSpPr>
        <p:spPr>
          <a:xfrm>
            <a:off x="5453081" y="4359184"/>
            <a:ext cx="4100332" cy="523220"/>
          </a:xfrm>
          <a:prstGeom prst="rect">
            <a:avLst/>
          </a:prstGeom>
          <a:noFill/>
        </p:spPr>
        <p:txBody>
          <a:bodyPr wrap="square" rtlCol="0">
            <a:spAutoFit/>
          </a:bodyPr>
          <a:lstStyle/>
          <a:p>
            <a:pPr algn="ctr"/>
            <a:r>
              <a:rPr lang="en-US" altLang="zh-CN" sz="2800" b="1" dirty="0"/>
              <a:t>High-dimensional vector</a:t>
            </a:r>
            <a:endParaRPr lang="zh-CN" altLang="en-US" sz="2800" b="1" dirty="0"/>
          </a:p>
        </p:txBody>
      </p:sp>
      <p:cxnSp>
        <p:nvCxnSpPr>
          <p:cNvPr id="9" name="直接箭头连接符 8">
            <a:extLst>
              <a:ext uri="{FF2B5EF4-FFF2-40B4-BE49-F238E27FC236}">
                <a16:creationId xmlns:a16="http://schemas.microsoft.com/office/drawing/2014/main" id="{D189646F-244A-449B-7A7E-876C743D69EB}"/>
              </a:ext>
            </a:extLst>
          </p:cNvPr>
          <p:cNvCxnSpPr>
            <a:stCxn id="6" idx="2"/>
            <a:endCxn id="5" idx="0"/>
          </p:cNvCxnSpPr>
          <p:nvPr/>
        </p:nvCxnSpPr>
        <p:spPr>
          <a:xfrm>
            <a:off x="7503248" y="3313030"/>
            <a:ext cx="0" cy="28424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1" name="直接箭头连接符 10">
            <a:extLst>
              <a:ext uri="{FF2B5EF4-FFF2-40B4-BE49-F238E27FC236}">
                <a16:creationId xmlns:a16="http://schemas.microsoft.com/office/drawing/2014/main" id="{B8F19CEE-B7A6-0E07-8821-F127DB465EDD}"/>
              </a:ext>
            </a:extLst>
          </p:cNvPr>
          <p:cNvCxnSpPr/>
          <p:nvPr/>
        </p:nvCxnSpPr>
        <p:spPr>
          <a:xfrm>
            <a:off x="7503247" y="4120492"/>
            <a:ext cx="0" cy="28424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3" name="直接箭头连接符 12">
            <a:extLst>
              <a:ext uri="{FF2B5EF4-FFF2-40B4-BE49-F238E27FC236}">
                <a16:creationId xmlns:a16="http://schemas.microsoft.com/office/drawing/2014/main" id="{3ED422F0-74DB-4554-496F-1C8CAF941D09}"/>
              </a:ext>
            </a:extLst>
          </p:cNvPr>
          <p:cNvCxnSpPr>
            <a:cxnSpLocks/>
            <a:stCxn id="7" idx="2"/>
          </p:cNvCxnSpPr>
          <p:nvPr/>
        </p:nvCxnSpPr>
        <p:spPr>
          <a:xfrm>
            <a:off x="7503247" y="4882404"/>
            <a:ext cx="0" cy="59140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22" name="连接符: 肘形 21">
            <a:extLst>
              <a:ext uri="{FF2B5EF4-FFF2-40B4-BE49-F238E27FC236}">
                <a16:creationId xmlns:a16="http://schemas.microsoft.com/office/drawing/2014/main" id="{12A7BBBA-1911-51FA-1884-ADABE6442B09}"/>
              </a:ext>
            </a:extLst>
          </p:cNvPr>
          <p:cNvCxnSpPr/>
          <p:nvPr/>
        </p:nvCxnSpPr>
        <p:spPr>
          <a:xfrm rot="10800000" flipV="1">
            <a:off x="3190586" y="4584035"/>
            <a:ext cx="1991532" cy="410705"/>
          </a:xfrm>
          <a:prstGeom prst="bentConnector3">
            <a:avLst>
              <a:gd name="adj1" fmla="val 99925"/>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文本框 24">
            <a:extLst>
              <a:ext uri="{FF2B5EF4-FFF2-40B4-BE49-F238E27FC236}">
                <a16:creationId xmlns:a16="http://schemas.microsoft.com/office/drawing/2014/main" id="{23BD12E4-79BF-B0DF-8710-01BA56915245}"/>
              </a:ext>
            </a:extLst>
          </p:cNvPr>
          <p:cNvSpPr txBox="1"/>
          <p:nvPr/>
        </p:nvSpPr>
        <p:spPr>
          <a:xfrm>
            <a:off x="417624" y="4985460"/>
            <a:ext cx="4440062" cy="523220"/>
          </a:xfrm>
          <a:prstGeom prst="rect">
            <a:avLst/>
          </a:prstGeom>
          <a:noFill/>
        </p:spPr>
        <p:txBody>
          <a:bodyPr wrap="none" rtlCol="0">
            <a:spAutoFit/>
          </a:bodyPr>
          <a:lstStyle/>
          <a:p>
            <a:r>
              <a:rPr lang="en-US" altLang="zh-CN" sz="2800" b="1" dirty="0"/>
              <a:t>Large-scale data repositories</a:t>
            </a:r>
          </a:p>
        </p:txBody>
      </p:sp>
      <p:cxnSp>
        <p:nvCxnSpPr>
          <p:cNvPr id="27" name="连接符: 肘形 26">
            <a:extLst>
              <a:ext uri="{FF2B5EF4-FFF2-40B4-BE49-F238E27FC236}">
                <a16:creationId xmlns:a16="http://schemas.microsoft.com/office/drawing/2014/main" id="{37BAD637-9F8B-8BFE-9B1D-C94A490FDF20}"/>
              </a:ext>
            </a:extLst>
          </p:cNvPr>
          <p:cNvCxnSpPr/>
          <p:nvPr/>
        </p:nvCxnSpPr>
        <p:spPr>
          <a:xfrm>
            <a:off x="3190585" y="5508680"/>
            <a:ext cx="3049615" cy="276074"/>
          </a:xfrm>
          <a:prstGeom prst="bentConnector3">
            <a:avLst>
              <a:gd name="adj1" fmla="val 599"/>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文本框 28">
            <a:extLst>
              <a:ext uri="{FF2B5EF4-FFF2-40B4-BE49-F238E27FC236}">
                <a16:creationId xmlns:a16="http://schemas.microsoft.com/office/drawing/2014/main" id="{77AD3156-0323-08FC-0F5B-69EB5859E4A5}"/>
              </a:ext>
            </a:extLst>
          </p:cNvPr>
          <p:cNvSpPr txBox="1"/>
          <p:nvPr/>
        </p:nvSpPr>
        <p:spPr>
          <a:xfrm>
            <a:off x="9553413" y="5508680"/>
            <a:ext cx="2446237" cy="523220"/>
          </a:xfrm>
          <a:prstGeom prst="rect">
            <a:avLst/>
          </a:prstGeom>
          <a:noFill/>
        </p:spPr>
        <p:txBody>
          <a:bodyPr wrap="square" rtlCol="0">
            <a:spAutoFit/>
          </a:bodyPr>
          <a:lstStyle/>
          <a:p>
            <a:r>
              <a:rPr lang="en-US" altLang="zh-CN" sz="2800" b="1" dirty="0"/>
              <a:t>AI generation</a:t>
            </a:r>
            <a:endParaRPr lang="zh-CN" altLang="en-US" sz="2800" b="1" dirty="0"/>
          </a:p>
        </p:txBody>
      </p:sp>
      <p:cxnSp>
        <p:nvCxnSpPr>
          <p:cNvPr id="31" name="直接箭头连接符 30">
            <a:extLst>
              <a:ext uri="{FF2B5EF4-FFF2-40B4-BE49-F238E27FC236}">
                <a16:creationId xmlns:a16="http://schemas.microsoft.com/office/drawing/2014/main" id="{EF56E446-DE86-5F45-0E52-AD72BCB411FA}"/>
              </a:ext>
            </a:extLst>
          </p:cNvPr>
          <p:cNvCxnSpPr>
            <a:cxnSpLocks/>
          </p:cNvCxnSpPr>
          <p:nvPr/>
        </p:nvCxnSpPr>
        <p:spPr>
          <a:xfrm>
            <a:off x="8766294" y="5773976"/>
            <a:ext cx="777775" cy="0"/>
          </a:xfrm>
          <a:prstGeom prst="straightConnector1">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36" name="图片 35">
            <a:extLst>
              <a:ext uri="{FF2B5EF4-FFF2-40B4-BE49-F238E27FC236}">
                <a16:creationId xmlns:a16="http://schemas.microsoft.com/office/drawing/2014/main" id="{B8883FE2-91B2-9E2F-92A2-DA03367A99EA}"/>
              </a:ext>
            </a:extLst>
          </p:cNvPr>
          <p:cNvPicPr>
            <a:picLocks noChangeAspect="1"/>
          </p:cNvPicPr>
          <p:nvPr/>
        </p:nvPicPr>
        <p:blipFill>
          <a:blip r:embed="rId3"/>
          <a:stretch>
            <a:fillRect/>
          </a:stretch>
        </p:blipFill>
        <p:spPr>
          <a:xfrm>
            <a:off x="510642" y="1394336"/>
            <a:ext cx="3111772" cy="1926015"/>
          </a:xfrm>
          <a:prstGeom prst="rect">
            <a:avLst/>
          </a:prstGeom>
        </p:spPr>
      </p:pic>
      <p:pic>
        <p:nvPicPr>
          <p:cNvPr id="38" name="图片 37">
            <a:extLst>
              <a:ext uri="{FF2B5EF4-FFF2-40B4-BE49-F238E27FC236}">
                <a16:creationId xmlns:a16="http://schemas.microsoft.com/office/drawing/2014/main" id="{2E30936E-DDDF-5053-F453-1CA0A6D69DB6}"/>
              </a:ext>
            </a:extLst>
          </p:cNvPr>
          <p:cNvPicPr>
            <a:picLocks noChangeAspect="1"/>
          </p:cNvPicPr>
          <p:nvPr/>
        </p:nvPicPr>
        <p:blipFill>
          <a:blip r:embed="rId4"/>
          <a:stretch>
            <a:fillRect/>
          </a:stretch>
        </p:blipFill>
        <p:spPr>
          <a:xfrm>
            <a:off x="759616" y="1216105"/>
            <a:ext cx="2806595" cy="1926016"/>
          </a:xfrm>
          <a:prstGeom prst="rect">
            <a:avLst/>
          </a:prstGeom>
        </p:spPr>
      </p:pic>
      <p:pic>
        <p:nvPicPr>
          <p:cNvPr id="40" name="图片 39">
            <a:extLst>
              <a:ext uri="{FF2B5EF4-FFF2-40B4-BE49-F238E27FC236}">
                <a16:creationId xmlns:a16="http://schemas.microsoft.com/office/drawing/2014/main" id="{C90CF478-8907-F3FB-CB38-3987E04881B4}"/>
              </a:ext>
            </a:extLst>
          </p:cNvPr>
          <p:cNvPicPr>
            <a:picLocks noChangeAspect="1"/>
          </p:cNvPicPr>
          <p:nvPr/>
        </p:nvPicPr>
        <p:blipFill>
          <a:blip r:embed="rId5"/>
          <a:stretch>
            <a:fillRect/>
          </a:stretch>
        </p:blipFill>
        <p:spPr>
          <a:xfrm>
            <a:off x="1094698" y="1000687"/>
            <a:ext cx="3730642" cy="2274674"/>
          </a:xfrm>
          <a:prstGeom prst="rect">
            <a:avLst/>
          </a:prstGeom>
        </p:spPr>
      </p:pic>
      <p:sp>
        <p:nvSpPr>
          <p:cNvPr id="41" name="灯片编号占位符 40">
            <a:extLst>
              <a:ext uri="{FF2B5EF4-FFF2-40B4-BE49-F238E27FC236}">
                <a16:creationId xmlns:a16="http://schemas.microsoft.com/office/drawing/2014/main" id="{0103182D-8F2D-FE75-5AA9-17A86CD2C1E1}"/>
              </a:ext>
            </a:extLst>
          </p:cNvPr>
          <p:cNvSpPr>
            <a:spLocks noGrp="1"/>
          </p:cNvSpPr>
          <p:nvPr>
            <p:ph type="sldNum" sz="quarter" idx="12"/>
          </p:nvPr>
        </p:nvSpPr>
        <p:spPr/>
        <p:txBody>
          <a:bodyPr/>
          <a:lstStyle/>
          <a:p>
            <a:fld id="{565CE74E-AB26-4998-AD42-012C4C1AD076}" type="slidenum">
              <a:rPr lang="zh-CN" altLang="en-US" smtClean="0"/>
              <a:t>2</a:t>
            </a:fld>
            <a:endParaRPr lang="zh-CN" altLang="en-US" dirty="0"/>
          </a:p>
        </p:txBody>
      </p:sp>
    </p:spTree>
    <p:extLst>
      <p:ext uri="{BB962C8B-B14F-4D97-AF65-F5344CB8AC3E}">
        <p14:creationId xmlns:p14="http://schemas.microsoft.com/office/powerpoint/2010/main" val="4192030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down)">
                                      <p:cBhvr>
                                        <p:cTn id="7" dur="500"/>
                                        <p:tgtEl>
                                          <p:spTgt spid="3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wipe(down)">
                                      <p:cBhvr>
                                        <p:cTn id="11" dur="500"/>
                                        <p:tgtEl>
                                          <p:spTgt spid="38"/>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down)">
                                      <p:cBhvr>
                                        <p:cTn id="15" dur="500"/>
                                        <p:tgtEl>
                                          <p:spTgt spid="4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par>
                          <p:cTn id="37" fill="hold">
                            <p:stCondLst>
                              <p:cond delay="2000"/>
                            </p:stCondLst>
                            <p:childTnLst>
                              <p:par>
                                <p:cTn id="38" presetID="10" presetClass="entr" presetSubtype="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childTnLst>
                                </p:cTn>
                              </p:par>
                            </p:childTnLst>
                          </p:cTn>
                        </p:par>
                        <p:par>
                          <p:cTn id="41" fill="hold">
                            <p:stCondLst>
                              <p:cond delay="2500"/>
                            </p:stCondLst>
                            <p:childTnLst>
                              <p:par>
                                <p:cTn id="42" presetID="10" presetClass="entr" presetSubtype="0" fill="hold"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par>
                          <p:cTn id="45" fill="hold">
                            <p:stCondLst>
                              <p:cond delay="3000"/>
                            </p:stCondLst>
                            <p:childTnLst>
                              <p:par>
                                <p:cTn id="46" presetID="10" presetClass="entr" presetSubtype="0" fill="hold" grpId="0" nodeType="after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500"/>
                                        <p:tgtEl>
                                          <p:spTgt spid="4"/>
                                        </p:tgtEl>
                                      </p:cBhvr>
                                    </p:animEffect>
                                  </p:childTnLst>
                                </p:cTn>
                              </p:par>
                            </p:childTnLst>
                          </p:cTn>
                        </p:par>
                        <p:par>
                          <p:cTn id="49" fill="hold">
                            <p:stCondLst>
                              <p:cond delay="3500"/>
                            </p:stCondLst>
                            <p:childTnLst>
                              <p:par>
                                <p:cTn id="50" presetID="10" presetClass="entr" presetSubtype="0"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fade">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par>
                          <p:cTn id="58" fill="hold">
                            <p:stCondLst>
                              <p:cond delay="500"/>
                            </p:stCondLst>
                            <p:childTnLst>
                              <p:par>
                                <p:cTn id="59" presetID="22" presetClass="entr" presetSubtype="2" fill="hold" nodeType="after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wipe(right)">
                                      <p:cBhvr>
                                        <p:cTn id="61" dur="500"/>
                                        <p:tgtEl>
                                          <p:spTgt spid="22"/>
                                        </p:tgtEl>
                                      </p:cBhvr>
                                    </p:animEffec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fade">
                                      <p:cBhvr>
                                        <p:cTn id="65" dur="500"/>
                                        <p:tgtEl>
                                          <p:spTgt spid="25"/>
                                        </p:tgtEl>
                                      </p:cBhvr>
                                    </p:animEffect>
                                  </p:childTnLst>
                                </p:cTn>
                              </p:par>
                            </p:childTnLst>
                          </p:cTn>
                        </p:par>
                        <p:par>
                          <p:cTn id="66" fill="hold">
                            <p:stCondLst>
                              <p:cond delay="1500"/>
                            </p:stCondLst>
                            <p:childTnLst>
                              <p:par>
                                <p:cTn id="67" presetID="22" presetClass="entr" presetSubtype="8" fill="hold" nodeType="afterEffect">
                                  <p:stCondLst>
                                    <p:cond delay="0"/>
                                  </p:stCondLst>
                                  <p:childTnLst>
                                    <p:set>
                                      <p:cBhvr>
                                        <p:cTn id="68" dur="1" fill="hold">
                                          <p:stCondLst>
                                            <p:cond delay="0"/>
                                          </p:stCondLst>
                                        </p:cTn>
                                        <p:tgtEl>
                                          <p:spTgt spid="27"/>
                                        </p:tgtEl>
                                        <p:attrNameLst>
                                          <p:attrName>style.visibility</p:attrName>
                                        </p:attrNameLst>
                                      </p:cBhvr>
                                      <p:to>
                                        <p:strVal val="visible"/>
                                      </p:to>
                                    </p:set>
                                    <p:animEffect transition="in" filter="wipe(left)">
                                      <p:cBhvr>
                                        <p:cTn id="69" dur="500"/>
                                        <p:tgtEl>
                                          <p:spTgt spid="27"/>
                                        </p:tgtEl>
                                      </p:cBhvr>
                                    </p:animEffect>
                                  </p:childTnLst>
                                </p:cTn>
                              </p:par>
                            </p:childTnLst>
                          </p:cTn>
                        </p:par>
                        <p:par>
                          <p:cTn id="70" fill="hold">
                            <p:stCondLst>
                              <p:cond delay="2000"/>
                            </p:stCondLst>
                            <p:childTnLst>
                              <p:par>
                                <p:cTn id="71" presetID="22" presetClass="entr" presetSubtype="8" fill="hold" nodeType="after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wipe(left)">
                                      <p:cBhvr>
                                        <p:cTn id="73" dur="500"/>
                                        <p:tgtEl>
                                          <p:spTgt spid="31"/>
                                        </p:tgtEl>
                                      </p:cBhvr>
                                    </p:animEffect>
                                  </p:childTnLst>
                                </p:cTn>
                              </p:par>
                            </p:childTnLst>
                          </p:cTn>
                        </p:par>
                        <p:par>
                          <p:cTn id="74" fill="hold">
                            <p:stCondLst>
                              <p:cond delay="2500"/>
                            </p:stCondLst>
                            <p:childTnLst>
                              <p:par>
                                <p:cTn id="75" presetID="10" presetClass="entr" presetSubtype="0" fill="hold" grpId="0" nodeType="after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fade">
                                      <p:cBhvr>
                                        <p:cTn id="7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5" grpId="0" animBg="1"/>
      <p:bldP spid="3" grpId="0"/>
      <p:bldP spid="4" grpId="0"/>
      <p:bldP spid="5" grpId="0"/>
      <p:bldP spid="6" grpId="0"/>
      <p:bldP spid="7" grpId="0"/>
      <p:bldP spid="25" grpId="0"/>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DFC7C1-4D79-68BD-B8E1-9FE9E9C0DEE4}"/>
              </a:ext>
            </a:extLst>
          </p:cNvPr>
          <p:cNvSpPr>
            <a:spLocks noGrp="1"/>
          </p:cNvSpPr>
          <p:nvPr>
            <p:ph type="title"/>
          </p:nvPr>
        </p:nvSpPr>
        <p:spPr/>
        <p:txBody>
          <a:bodyPr/>
          <a:lstStyle/>
          <a:p>
            <a:r>
              <a:rPr lang="en-US" altLang="zh-CN" dirty="0"/>
              <a:t>QPS-Recall</a:t>
            </a:r>
            <a:endParaRPr lang="zh-CN" altLang="en-US" dirty="0"/>
          </a:p>
        </p:txBody>
      </p:sp>
      <p:pic>
        <p:nvPicPr>
          <p:cNvPr id="4" name="图片 3">
            <a:extLst>
              <a:ext uri="{FF2B5EF4-FFF2-40B4-BE49-F238E27FC236}">
                <a16:creationId xmlns:a16="http://schemas.microsoft.com/office/drawing/2014/main" id="{7B0631E4-C3F9-AAE5-4A95-3523E7A33575}"/>
              </a:ext>
            </a:extLst>
          </p:cNvPr>
          <p:cNvPicPr>
            <a:picLocks noChangeAspect="1"/>
          </p:cNvPicPr>
          <p:nvPr/>
        </p:nvPicPr>
        <p:blipFill>
          <a:blip r:embed="rId3"/>
          <a:stretch>
            <a:fillRect/>
          </a:stretch>
        </p:blipFill>
        <p:spPr>
          <a:xfrm>
            <a:off x="66077" y="960511"/>
            <a:ext cx="12085971" cy="3879655"/>
          </a:xfrm>
          <a:prstGeom prst="rect">
            <a:avLst/>
          </a:prstGeom>
        </p:spPr>
      </p:pic>
      <p:cxnSp>
        <p:nvCxnSpPr>
          <p:cNvPr id="5" name="直线箭头连接符 10">
            <a:extLst>
              <a:ext uri="{FF2B5EF4-FFF2-40B4-BE49-F238E27FC236}">
                <a16:creationId xmlns:a16="http://schemas.microsoft.com/office/drawing/2014/main" id="{D4B720EC-974A-22F2-193D-6AB16E1B9987}"/>
              </a:ext>
            </a:extLst>
          </p:cNvPr>
          <p:cNvCxnSpPr/>
          <p:nvPr/>
        </p:nvCxnSpPr>
        <p:spPr>
          <a:xfrm flipH="1">
            <a:off x="3880625" y="1447222"/>
            <a:ext cx="446049" cy="3345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线箭头连接符 11">
            <a:extLst>
              <a:ext uri="{FF2B5EF4-FFF2-40B4-BE49-F238E27FC236}">
                <a16:creationId xmlns:a16="http://schemas.microsoft.com/office/drawing/2014/main" id="{4F05B40D-69B8-3625-DE38-290D53B0FAD8}"/>
              </a:ext>
            </a:extLst>
          </p:cNvPr>
          <p:cNvCxnSpPr/>
          <p:nvPr/>
        </p:nvCxnSpPr>
        <p:spPr>
          <a:xfrm flipH="1">
            <a:off x="11636307" y="3045191"/>
            <a:ext cx="446049" cy="3345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线箭头连接符 12">
            <a:extLst>
              <a:ext uri="{FF2B5EF4-FFF2-40B4-BE49-F238E27FC236}">
                <a16:creationId xmlns:a16="http://schemas.microsoft.com/office/drawing/2014/main" id="{3D162677-69E8-1285-F02D-FC5B386C13B3}"/>
              </a:ext>
            </a:extLst>
          </p:cNvPr>
          <p:cNvCxnSpPr/>
          <p:nvPr/>
        </p:nvCxnSpPr>
        <p:spPr>
          <a:xfrm flipH="1">
            <a:off x="7639052" y="3212459"/>
            <a:ext cx="446049" cy="3345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直线箭头连接符 13">
            <a:extLst>
              <a:ext uri="{FF2B5EF4-FFF2-40B4-BE49-F238E27FC236}">
                <a16:creationId xmlns:a16="http://schemas.microsoft.com/office/drawing/2014/main" id="{8600E91D-1642-E4EB-48F7-4E8090C8C7FB}"/>
              </a:ext>
            </a:extLst>
          </p:cNvPr>
          <p:cNvCxnSpPr/>
          <p:nvPr/>
        </p:nvCxnSpPr>
        <p:spPr>
          <a:xfrm flipH="1">
            <a:off x="3572107" y="3060060"/>
            <a:ext cx="446049" cy="3345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线箭头连接符 14">
            <a:extLst>
              <a:ext uri="{FF2B5EF4-FFF2-40B4-BE49-F238E27FC236}">
                <a16:creationId xmlns:a16="http://schemas.microsoft.com/office/drawing/2014/main" id="{CF43B15E-059E-941D-90E6-C37B5B8BCE67}"/>
              </a:ext>
            </a:extLst>
          </p:cNvPr>
          <p:cNvCxnSpPr/>
          <p:nvPr/>
        </p:nvCxnSpPr>
        <p:spPr>
          <a:xfrm flipH="1">
            <a:off x="11554427" y="1395926"/>
            <a:ext cx="446049" cy="3345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直线箭头连接符 15">
            <a:extLst>
              <a:ext uri="{FF2B5EF4-FFF2-40B4-BE49-F238E27FC236}">
                <a16:creationId xmlns:a16="http://schemas.microsoft.com/office/drawing/2014/main" id="{E95A7091-E454-FC8B-D47C-54AE177B7A4C}"/>
              </a:ext>
            </a:extLst>
          </p:cNvPr>
          <p:cNvCxnSpPr/>
          <p:nvPr/>
        </p:nvCxnSpPr>
        <p:spPr>
          <a:xfrm flipH="1">
            <a:off x="7695173" y="1447222"/>
            <a:ext cx="446049" cy="33453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矩形 10">
            <a:extLst>
              <a:ext uri="{FF2B5EF4-FFF2-40B4-BE49-F238E27FC236}">
                <a16:creationId xmlns:a16="http://schemas.microsoft.com/office/drawing/2014/main" id="{04C9FA21-BB0C-CD62-267A-633C88CF2537}"/>
              </a:ext>
            </a:extLst>
          </p:cNvPr>
          <p:cNvSpPr/>
          <p:nvPr/>
        </p:nvSpPr>
        <p:spPr>
          <a:xfrm>
            <a:off x="4497859" y="2893162"/>
            <a:ext cx="3892379" cy="20340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灯片编号占位符 11">
            <a:extLst>
              <a:ext uri="{FF2B5EF4-FFF2-40B4-BE49-F238E27FC236}">
                <a16:creationId xmlns:a16="http://schemas.microsoft.com/office/drawing/2014/main" id="{753105D9-B4F7-8028-D7D6-A6893B1F306A}"/>
              </a:ext>
            </a:extLst>
          </p:cNvPr>
          <p:cNvSpPr>
            <a:spLocks noGrp="1"/>
          </p:cNvSpPr>
          <p:nvPr>
            <p:ph type="sldNum" sz="quarter" idx="12"/>
          </p:nvPr>
        </p:nvSpPr>
        <p:spPr/>
        <p:txBody>
          <a:bodyPr/>
          <a:lstStyle/>
          <a:p>
            <a:fld id="{565CE74E-AB26-4998-AD42-012C4C1AD076}" type="slidenum">
              <a:rPr lang="zh-CN" altLang="en-US" smtClean="0"/>
              <a:t>20</a:t>
            </a:fld>
            <a:endParaRPr lang="zh-CN" altLang="en-US" dirty="0"/>
          </a:p>
        </p:txBody>
      </p:sp>
      <p:sp>
        <p:nvSpPr>
          <p:cNvPr id="16" name="文本框 15">
            <a:extLst>
              <a:ext uri="{FF2B5EF4-FFF2-40B4-BE49-F238E27FC236}">
                <a16:creationId xmlns:a16="http://schemas.microsoft.com/office/drawing/2014/main" id="{31B86F33-5F35-5A63-F29F-2D02CDEE151D}"/>
              </a:ext>
            </a:extLst>
          </p:cNvPr>
          <p:cNvSpPr txBox="1"/>
          <p:nvPr/>
        </p:nvSpPr>
        <p:spPr>
          <a:xfrm>
            <a:off x="1320091" y="5279132"/>
            <a:ext cx="9551817" cy="1077218"/>
          </a:xfrm>
          <a:prstGeom prst="rect">
            <a:avLst/>
          </a:prstGeom>
          <a:noFill/>
        </p:spPr>
        <p:txBody>
          <a:bodyPr wrap="square" rtlCol="0">
            <a:spAutoFit/>
          </a:bodyPr>
          <a:lstStyle/>
          <a:p>
            <a:pPr marL="457200" indent="-457200" algn="ctr">
              <a:buFont typeface="Arial" panose="020B0604020202020204" pitchFamily="34" charset="0"/>
              <a:buChar char="•"/>
            </a:pPr>
            <a:r>
              <a:rPr lang="en-US" altLang="zh-CN" sz="3200" b="1" dirty="0"/>
              <a:t>PARS significantly outperformed the baseline </a:t>
            </a:r>
          </a:p>
          <a:p>
            <a:pPr marL="457200" indent="-457200" algn="ctr">
              <a:buFont typeface="Arial" panose="020B0604020202020204" pitchFamily="34" charset="0"/>
              <a:buChar char="•"/>
            </a:pPr>
            <a:r>
              <a:rPr lang="en-US" altLang="zh-CN" sz="3200" b="1" dirty="0"/>
              <a:t>Entry point selection strategy is effective</a:t>
            </a:r>
            <a:endParaRPr lang="zh-CN" altLang="en-US" sz="3200" b="1" dirty="0"/>
          </a:p>
        </p:txBody>
      </p:sp>
    </p:spTree>
    <p:extLst>
      <p:ext uri="{BB962C8B-B14F-4D97-AF65-F5344CB8AC3E}">
        <p14:creationId xmlns:p14="http://schemas.microsoft.com/office/powerpoint/2010/main" val="424570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indefinite" fill="hold" nodeType="click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10"/>
                                        </p:tgtEl>
                                      </p:cBhvr>
                                    </p:animEffect>
                                    <p:animScale>
                                      <p:cBhvr>
                                        <p:cTn id="10" dur="250" autoRev="1" fill="hold"/>
                                        <p:tgtEl>
                                          <p:spTgt spid="10"/>
                                        </p:tgtEl>
                                      </p:cBhvr>
                                      <p:by x="105000" y="105000"/>
                                    </p:animScale>
                                  </p:childTnLst>
                                </p:cTn>
                              </p:par>
                              <p:par>
                                <p:cTn id="11" presetID="26" presetClass="emph" presetSubtype="0" repeatCount="indefinite" fill="hold" nodeType="withEffect">
                                  <p:stCondLst>
                                    <p:cond delay="0"/>
                                  </p:stCondLst>
                                  <p:childTnLst>
                                    <p:animEffect transition="out" filter="fade">
                                      <p:cBhvr>
                                        <p:cTn id="12" dur="500" tmFilter="0, 0; .2, .5; .8, .5; 1, 0"/>
                                        <p:tgtEl>
                                          <p:spTgt spid="9"/>
                                        </p:tgtEl>
                                      </p:cBhvr>
                                    </p:animEffect>
                                    <p:animScale>
                                      <p:cBhvr>
                                        <p:cTn id="13" dur="250" autoRev="1" fill="hold"/>
                                        <p:tgtEl>
                                          <p:spTgt spid="9"/>
                                        </p:tgtEl>
                                      </p:cBhvr>
                                      <p:by x="105000" y="105000"/>
                                    </p:animScale>
                                  </p:childTnLst>
                                </p:cTn>
                              </p:par>
                              <p:par>
                                <p:cTn id="14" presetID="26" presetClass="emph" presetSubtype="0" repeatCount="indefinite" fill="hold" nodeType="withEffect">
                                  <p:stCondLst>
                                    <p:cond delay="0"/>
                                  </p:stCondLst>
                                  <p:childTnLst>
                                    <p:animEffect transition="out" filter="fade">
                                      <p:cBhvr>
                                        <p:cTn id="15" dur="500" tmFilter="0, 0; .2, .5; .8, .5; 1, 0"/>
                                        <p:tgtEl>
                                          <p:spTgt spid="6"/>
                                        </p:tgtEl>
                                      </p:cBhvr>
                                    </p:animEffect>
                                    <p:animScale>
                                      <p:cBhvr>
                                        <p:cTn id="16" dur="250" autoRev="1" fill="hold"/>
                                        <p:tgtEl>
                                          <p:spTgt spid="6"/>
                                        </p:tgtEl>
                                      </p:cBhvr>
                                      <p:by x="105000" y="105000"/>
                                    </p:animScale>
                                  </p:childTnLst>
                                </p:cTn>
                              </p:par>
                              <p:par>
                                <p:cTn id="17" presetID="26" presetClass="emph" presetSubtype="0" repeatCount="indefinite" fill="hold" nodeType="withEffect">
                                  <p:stCondLst>
                                    <p:cond delay="0"/>
                                  </p:stCondLst>
                                  <p:childTnLst>
                                    <p:animEffect transition="out" filter="fade">
                                      <p:cBhvr>
                                        <p:cTn id="18" dur="500" tmFilter="0, 0; .2, .5; .8, .5; 1, 0"/>
                                        <p:tgtEl>
                                          <p:spTgt spid="8"/>
                                        </p:tgtEl>
                                      </p:cBhvr>
                                    </p:animEffect>
                                    <p:animScale>
                                      <p:cBhvr>
                                        <p:cTn id="19" dur="250" autoRev="1" fill="hold"/>
                                        <p:tgtEl>
                                          <p:spTgt spid="8"/>
                                        </p:tgtEl>
                                      </p:cBhvr>
                                      <p:by x="105000" y="105000"/>
                                    </p:animScale>
                                  </p:childTnLst>
                                </p:cTn>
                              </p:par>
                              <p:par>
                                <p:cTn id="20" presetID="26" presetClass="emph" presetSubtype="0" repeatCount="indefinite" fill="hold" nodeType="with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A9DE0F5-91FB-4A4A-B633-34ABBECE28C8}"/>
              </a:ext>
            </a:extLst>
          </p:cNvPr>
          <p:cNvSpPr>
            <a:spLocks noGrp="1"/>
          </p:cNvSpPr>
          <p:nvPr>
            <p:ph type="title"/>
          </p:nvPr>
        </p:nvSpPr>
        <p:spPr/>
        <p:txBody>
          <a:bodyPr>
            <a:normAutofit/>
          </a:bodyPr>
          <a:lstStyle/>
          <a:p>
            <a:r>
              <a:rPr lang="en-US" altLang="zh-CN" dirty="0"/>
              <a:t>Results</a:t>
            </a:r>
            <a:r>
              <a:rPr lang="zh-CN" altLang="en-US" dirty="0"/>
              <a:t> </a:t>
            </a:r>
            <a:r>
              <a:rPr lang="en-US" altLang="zh-CN" dirty="0"/>
              <a:t>on</a:t>
            </a:r>
            <a:r>
              <a:rPr lang="zh-CN" altLang="en-US" dirty="0"/>
              <a:t> </a:t>
            </a:r>
            <a:r>
              <a:rPr lang="en-US" altLang="zh-CN" dirty="0"/>
              <a:t>Larger Datasets</a:t>
            </a:r>
            <a:endParaRPr lang="zh-CN" altLang="en-US" dirty="0"/>
          </a:p>
        </p:txBody>
      </p:sp>
      <p:sp>
        <p:nvSpPr>
          <p:cNvPr id="3" name="内容占位符 2">
            <a:extLst>
              <a:ext uri="{FF2B5EF4-FFF2-40B4-BE49-F238E27FC236}">
                <a16:creationId xmlns:a16="http://schemas.microsoft.com/office/drawing/2014/main" id="{77959E06-3DA7-FBE0-2010-936DAA04BE48}"/>
              </a:ext>
            </a:extLst>
          </p:cNvPr>
          <p:cNvSpPr>
            <a:spLocks noGrp="1"/>
          </p:cNvSpPr>
          <p:nvPr>
            <p:ph idx="1"/>
          </p:nvPr>
        </p:nvSpPr>
        <p:spPr>
          <a:xfrm>
            <a:off x="600075" y="4777273"/>
            <a:ext cx="11029950" cy="1612122"/>
          </a:xfrm>
        </p:spPr>
        <p:txBody>
          <a:bodyPr>
            <a:normAutofit/>
          </a:bodyPr>
          <a:lstStyle/>
          <a:p>
            <a:pPr marL="0" indent="0" algn="ctr">
              <a:buNone/>
            </a:pPr>
            <a:r>
              <a:rPr lang="en-US" altLang="zh-CN" sz="3200" b="1" dirty="0"/>
              <a:t>On 100M datasets, PARS achieves the best performance among all compared methods</a:t>
            </a:r>
            <a:endParaRPr lang="zh-CN" altLang="en-US" sz="3200" b="1" dirty="0"/>
          </a:p>
        </p:txBody>
      </p:sp>
      <p:pic>
        <p:nvPicPr>
          <p:cNvPr id="4" name="图片 3">
            <a:extLst>
              <a:ext uri="{FF2B5EF4-FFF2-40B4-BE49-F238E27FC236}">
                <a16:creationId xmlns:a16="http://schemas.microsoft.com/office/drawing/2014/main" id="{06967659-F0CF-74F9-F356-3D74C2D2F97A}"/>
              </a:ext>
            </a:extLst>
          </p:cNvPr>
          <p:cNvPicPr>
            <a:picLocks noChangeAspect="1"/>
          </p:cNvPicPr>
          <p:nvPr/>
        </p:nvPicPr>
        <p:blipFill>
          <a:blip r:embed="rId3"/>
          <a:stretch>
            <a:fillRect/>
          </a:stretch>
        </p:blipFill>
        <p:spPr>
          <a:xfrm>
            <a:off x="2209800" y="1632879"/>
            <a:ext cx="7772400" cy="2599464"/>
          </a:xfrm>
          <a:prstGeom prst="rect">
            <a:avLst/>
          </a:prstGeom>
        </p:spPr>
      </p:pic>
      <p:cxnSp>
        <p:nvCxnSpPr>
          <p:cNvPr id="5" name="直线箭头连接符 9">
            <a:extLst>
              <a:ext uri="{FF2B5EF4-FFF2-40B4-BE49-F238E27FC236}">
                <a16:creationId xmlns:a16="http://schemas.microsoft.com/office/drawing/2014/main" id="{9FEBDE8C-957C-A413-6D8A-448133D52E90}"/>
              </a:ext>
            </a:extLst>
          </p:cNvPr>
          <p:cNvCxnSpPr>
            <a:cxnSpLocks/>
          </p:cNvCxnSpPr>
          <p:nvPr/>
        </p:nvCxnSpPr>
        <p:spPr>
          <a:xfrm flipH="1">
            <a:off x="5218772" y="1632879"/>
            <a:ext cx="1003609" cy="72503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直线箭头连接符 12">
            <a:extLst>
              <a:ext uri="{FF2B5EF4-FFF2-40B4-BE49-F238E27FC236}">
                <a16:creationId xmlns:a16="http://schemas.microsoft.com/office/drawing/2014/main" id="{D0885ED5-624F-1B85-D855-4FBAA461DE61}"/>
              </a:ext>
            </a:extLst>
          </p:cNvPr>
          <p:cNvCxnSpPr>
            <a:cxnSpLocks/>
          </p:cNvCxnSpPr>
          <p:nvPr/>
        </p:nvCxnSpPr>
        <p:spPr>
          <a:xfrm flipH="1">
            <a:off x="8883806" y="1632879"/>
            <a:ext cx="1003609" cy="72503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灯片编号占位符 6">
            <a:extLst>
              <a:ext uri="{FF2B5EF4-FFF2-40B4-BE49-F238E27FC236}">
                <a16:creationId xmlns:a16="http://schemas.microsoft.com/office/drawing/2014/main" id="{C8785754-9954-7702-AB9F-C25D2D88916C}"/>
              </a:ext>
            </a:extLst>
          </p:cNvPr>
          <p:cNvSpPr>
            <a:spLocks noGrp="1"/>
          </p:cNvSpPr>
          <p:nvPr>
            <p:ph type="sldNum" sz="quarter" idx="12"/>
          </p:nvPr>
        </p:nvSpPr>
        <p:spPr/>
        <p:txBody>
          <a:bodyPr/>
          <a:lstStyle/>
          <a:p>
            <a:fld id="{565CE74E-AB26-4998-AD42-012C4C1AD076}" type="slidenum">
              <a:rPr lang="zh-CN" altLang="en-US" smtClean="0"/>
              <a:t>21</a:t>
            </a:fld>
            <a:endParaRPr lang="zh-CN" altLang="en-US" dirty="0"/>
          </a:p>
        </p:txBody>
      </p:sp>
    </p:spTree>
    <p:extLst>
      <p:ext uri="{BB962C8B-B14F-4D97-AF65-F5344CB8AC3E}">
        <p14:creationId xmlns:p14="http://schemas.microsoft.com/office/powerpoint/2010/main" val="71655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par>
                                <p:cTn id="8" presetID="26" presetClass="emph" presetSubtype="0" repeatCount="indefinite" fill="hold" nodeType="withEffect">
                                  <p:stCondLst>
                                    <p:cond delay="0"/>
                                  </p:stCondLst>
                                  <p:childTnLst>
                                    <p:animEffect transition="out" filter="fade">
                                      <p:cBhvr>
                                        <p:cTn id="9" dur="500" tmFilter="0, 0; .2, .5; .8, .5; 1, 0"/>
                                        <p:tgtEl>
                                          <p:spTgt spid="6"/>
                                        </p:tgtEl>
                                      </p:cBhvr>
                                    </p:animEffect>
                                    <p:animScale>
                                      <p:cBhvr>
                                        <p:cTn id="10"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4C586AF-5AF2-3033-D68E-FDE9C4FC0964}"/>
              </a:ext>
            </a:extLst>
          </p:cNvPr>
          <p:cNvSpPr>
            <a:spLocks noGrp="1"/>
          </p:cNvSpPr>
          <p:nvPr>
            <p:ph type="title"/>
          </p:nvPr>
        </p:nvSpPr>
        <p:spPr/>
        <p:txBody>
          <a:bodyPr/>
          <a:lstStyle/>
          <a:p>
            <a:r>
              <a:rPr lang="en-US" altLang="zh-CN" dirty="0"/>
              <a:t>Memory Usage</a:t>
            </a:r>
            <a:endParaRPr lang="zh-CN" altLang="en-US" dirty="0"/>
          </a:p>
        </p:txBody>
      </p:sp>
      <p:sp>
        <p:nvSpPr>
          <p:cNvPr id="3" name="内容占位符 2">
            <a:extLst>
              <a:ext uri="{FF2B5EF4-FFF2-40B4-BE49-F238E27FC236}">
                <a16:creationId xmlns:a16="http://schemas.microsoft.com/office/drawing/2014/main" id="{D4E83D2B-35A9-0303-1B51-351D84099567}"/>
              </a:ext>
            </a:extLst>
          </p:cNvPr>
          <p:cNvSpPr>
            <a:spLocks noGrp="1"/>
          </p:cNvSpPr>
          <p:nvPr>
            <p:ph idx="1"/>
          </p:nvPr>
        </p:nvSpPr>
        <p:spPr>
          <a:xfrm>
            <a:off x="581025" y="1219007"/>
            <a:ext cx="11029950" cy="2042237"/>
          </a:xfrm>
        </p:spPr>
        <p:txBody>
          <a:bodyPr/>
          <a:lstStyle/>
          <a:p>
            <a:r>
              <a:rPr lang="en-US" altLang="zh-CN" b="1" dirty="0"/>
              <a:t>It reduced by 37.07% on the SIFT1M dataset.</a:t>
            </a:r>
          </a:p>
          <a:p>
            <a:r>
              <a:rPr lang="en-US" altLang="zh-CN" b="1" dirty="0"/>
              <a:t>It reduced by 73.01% on the high-dimensional GIST dataset.</a:t>
            </a:r>
          </a:p>
          <a:p>
            <a:r>
              <a:rPr lang="en-US" altLang="zh-CN" dirty="0"/>
              <a:t>When the dimensions are compressed more aggressively and the dataset size increases, its advantage will be further amplified.</a:t>
            </a:r>
            <a:endParaRPr lang="zh-CN" altLang="en-US" dirty="0"/>
          </a:p>
        </p:txBody>
      </p:sp>
      <p:pic>
        <p:nvPicPr>
          <p:cNvPr id="4" name="图片 3">
            <a:extLst>
              <a:ext uri="{FF2B5EF4-FFF2-40B4-BE49-F238E27FC236}">
                <a16:creationId xmlns:a16="http://schemas.microsoft.com/office/drawing/2014/main" id="{5D4A07BF-25D1-0E9D-F553-BE3DBDB55586}"/>
              </a:ext>
            </a:extLst>
          </p:cNvPr>
          <p:cNvPicPr>
            <a:picLocks noChangeAspect="1"/>
          </p:cNvPicPr>
          <p:nvPr/>
        </p:nvPicPr>
        <p:blipFill>
          <a:blip r:embed="rId3"/>
          <a:stretch>
            <a:fillRect/>
          </a:stretch>
        </p:blipFill>
        <p:spPr>
          <a:xfrm>
            <a:off x="0" y="3604403"/>
            <a:ext cx="12192000" cy="2751947"/>
          </a:xfrm>
          <a:prstGeom prst="rect">
            <a:avLst/>
          </a:prstGeom>
        </p:spPr>
      </p:pic>
      <p:sp>
        <p:nvSpPr>
          <p:cNvPr id="5" name="灯片编号占位符 4">
            <a:extLst>
              <a:ext uri="{FF2B5EF4-FFF2-40B4-BE49-F238E27FC236}">
                <a16:creationId xmlns:a16="http://schemas.microsoft.com/office/drawing/2014/main" id="{405F174C-1B5A-0103-624A-A8F12FF48361}"/>
              </a:ext>
            </a:extLst>
          </p:cNvPr>
          <p:cNvSpPr>
            <a:spLocks noGrp="1"/>
          </p:cNvSpPr>
          <p:nvPr>
            <p:ph type="sldNum" sz="quarter" idx="12"/>
          </p:nvPr>
        </p:nvSpPr>
        <p:spPr/>
        <p:txBody>
          <a:bodyPr/>
          <a:lstStyle/>
          <a:p>
            <a:fld id="{565CE74E-AB26-4998-AD42-012C4C1AD076}" type="slidenum">
              <a:rPr lang="zh-CN" altLang="en-US" smtClean="0"/>
              <a:t>22</a:t>
            </a:fld>
            <a:endParaRPr lang="zh-CN" altLang="en-US" dirty="0"/>
          </a:p>
        </p:txBody>
      </p:sp>
      <p:sp>
        <p:nvSpPr>
          <p:cNvPr id="6" name="矩形 5">
            <a:extLst>
              <a:ext uri="{FF2B5EF4-FFF2-40B4-BE49-F238E27FC236}">
                <a16:creationId xmlns:a16="http://schemas.microsoft.com/office/drawing/2014/main" id="{DC6D0ED3-A71B-60F8-E74D-24906D7BE7E2}"/>
              </a:ext>
            </a:extLst>
          </p:cNvPr>
          <p:cNvSpPr/>
          <p:nvPr/>
        </p:nvSpPr>
        <p:spPr>
          <a:xfrm>
            <a:off x="6232550" y="4008730"/>
            <a:ext cx="2099463" cy="234762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C072841B-BEB0-2DD8-FCB2-8268CF2E65F5}"/>
              </a:ext>
            </a:extLst>
          </p:cNvPr>
          <p:cNvSpPr/>
          <p:nvPr/>
        </p:nvSpPr>
        <p:spPr>
          <a:xfrm>
            <a:off x="4292802" y="4008730"/>
            <a:ext cx="2099463" cy="234762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箭头: 燕尾形 7">
            <a:extLst>
              <a:ext uri="{FF2B5EF4-FFF2-40B4-BE49-F238E27FC236}">
                <a16:creationId xmlns:a16="http://schemas.microsoft.com/office/drawing/2014/main" id="{DF95FBB4-2BF4-D144-F4E2-53F1314EC661}"/>
              </a:ext>
            </a:extLst>
          </p:cNvPr>
          <p:cNvSpPr/>
          <p:nvPr/>
        </p:nvSpPr>
        <p:spPr>
          <a:xfrm>
            <a:off x="7988198" y="4882241"/>
            <a:ext cx="863194" cy="475488"/>
          </a:xfrm>
          <a:prstGeom prst="notched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F5C3080E-6F66-BE2D-D9DD-9FB07A98E6CB}"/>
              </a:ext>
            </a:extLst>
          </p:cNvPr>
          <p:cNvSpPr/>
          <p:nvPr/>
        </p:nvSpPr>
        <p:spPr>
          <a:xfrm>
            <a:off x="6239865" y="4001415"/>
            <a:ext cx="4030676" cy="2289657"/>
          </a:xfrm>
          <a:prstGeom prst="rect">
            <a:avLst/>
          </a:prstGeom>
          <a:noFill/>
          <a:ln w="28575">
            <a:solidFill>
              <a:schemeClr val="bg1"/>
            </a:solidFill>
          </a:ln>
          <a:effectLst>
            <a:outerShdw blurRad="63500" sx="103000" sy="103000" algn="ctr" rotWithShape="0">
              <a:prstClr val="black">
                <a:alpha val="2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6322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 presetClass="exit" presetSubtype="0" fill="hold" grpId="1" nodeType="withEffect">
                                  <p:stCondLst>
                                    <p:cond delay="0"/>
                                  </p:stCondLst>
                                  <p:childTnLst>
                                    <p:set>
                                      <p:cBhvr>
                                        <p:cTn id="17" dur="1" fill="hold">
                                          <p:stCondLst>
                                            <p:cond delay="0"/>
                                          </p:stCondLst>
                                        </p:cTn>
                                        <p:tgtEl>
                                          <p:spTgt spid="6"/>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par>
                                <p:cTn id="26" presetID="1" presetClass="exit" presetSubtype="0" fill="hold" grpId="1" nodeType="withEffect">
                                  <p:stCondLst>
                                    <p:cond delay="0"/>
                                  </p:stCondLst>
                                  <p:childTnLst>
                                    <p:set>
                                      <p:cBhvr>
                                        <p:cTn id="27" dur="1" fill="hold">
                                          <p:stCondLst>
                                            <p:cond delay="0"/>
                                          </p:stCondLst>
                                        </p:cTn>
                                        <p:tgtEl>
                                          <p:spTgt spid="7"/>
                                        </p:tgtEl>
                                        <p:attrNameLst>
                                          <p:attrName>style.visibility</p:attrName>
                                        </p:attrNameLst>
                                      </p:cBhvr>
                                      <p:to>
                                        <p:strVal val="hidden"/>
                                      </p:to>
                                    </p:set>
                                  </p:childTnLst>
                                </p:cTn>
                              </p:par>
                              <p:par>
                                <p:cTn id="28" presetID="10"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535B24-0670-C6BA-50E9-8B748FBFEC08}"/>
              </a:ext>
            </a:extLst>
          </p:cNvPr>
          <p:cNvSpPr>
            <a:spLocks noGrp="1"/>
          </p:cNvSpPr>
          <p:nvPr>
            <p:ph type="title"/>
          </p:nvPr>
        </p:nvSpPr>
        <p:spPr/>
        <p:txBody>
          <a:bodyPr/>
          <a:lstStyle/>
          <a:p>
            <a:r>
              <a:rPr lang="en-US" altLang="zh-CN" dirty="0"/>
              <a:t>Runtime Breakdown</a:t>
            </a:r>
            <a:endParaRPr lang="zh-CN" altLang="en-US" dirty="0"/>
          </a:p>
        </p:txBody>
      </p:sp>
      <p:sp>
        <p:nvSpPr>
          <p:cNvPr id="3" name="内容占位符 2">
            <a:extLst>
              <a:ext uri="{FF2B5EF4-FFF2-40B4-BE49-F238E27FC236}">
                <a16:creationId xmlns:a16="http://schemas.microsoft.com/office/drawing/2014/main" id="{0FC16D0B-6940-647C-59C6-A8406C5B3F73}"/>
              </a:ext>
            </a:extLst>
          </p:cNvPr>
          <p:cNvSpPr>
            <a:spLocks noGrp="1"/>
          </p:cNvSpPr>
          <p:nvPr>
            <p:ph idx="1"/>
          </p:nvPr>
        </p:nvSpPr>
        <p:spPr>
          <a:xfrm>
            <a:off x="600075" y="5570375"/>
            <a:ext cx="11029950" cy="1212979"/>
          </a:xfrm>
        </p:spPr>
        <p:txBody>
          <a:bodyPr>
            <a:normAutofit/>
          </a:bodyPr>
          <a:lstStyle/>
          <a:p>
            <a:pPr algn="ctr"/>
            <a:r>
              <a:rPr lang="en-US" altLang="zh-CN" b="1" dirty="0"/>
              <a:t>Most computation lies in graph traversal</a:t>
            </a:r>
          </a:p>
          <a:p>
            <a:pPr algn="ctr"/>
            <a:r>
              <a:rPr lang="en-US" altLang="zh-CN" b="1" dirty="0"/>
              <a:t>Entry-point selection is extremely lightweight</a:t>
            </a:r>
            <a:endParaRPr lang="zh-CN" altLang="en-US" b="1" dirty="0"/>
          </a:p>
        </p:txBody>
      </p:sp>
      <p:pic>
        <p:nvPicPr>
          <p:cNvPr id="4" name="图片 3">
            <a:extLst>
              <a:ext uri="{FF2B5EF4-FFF2-40B4-BE49-F238E27FC236}">
                <a16:creationId xmlns:a16="http://schemas.microsoft.com/office/drawing/2014/main" id="{0A4827AB-0352-E1FA-1788-CE41ABA58040}"/>
              </a:ext>
            </a:extLst>
          </p:cNvPr>
          <p:cNvPicPr>
            <a:picLocks noChangeAspect="1"/>
          </p:cNvPicPr>
          <p:nvPr/>
        </p:nvPicPr>
        <p:blipFill>
          <a:blip r:embed="rId3"/>
          <a:stretch>
            <a:fillRect/>
          </a:stretch>
        </p:blipFill>
        <p:spPr>
          <a:xfrm>
            <a:off x="1203960" y="1172168"/>
            <a:ext cx="9420604" cy="4235855"/>
          </a:xfrm>
          <a:prstGeom prst="rect">
            <a:avLst/>
          </a:prstGeom>
        </p:spPr>
      </p:pic>
      <p:sp>
        <p:nvSpPr>
          <p:cNvPr id="5" name="灯片编号占位符 4">
            <a:extLst>
              <a:ext uri="{FF2B5EF4-FFF2-40B4-BE49-F238E27FC236}">
                <a16:creationId xmlns:a16="http://schemas.microsoft.com/office/drawing/2014/main" id="{47D72D3A-C9B3-5B1D-8E95-03F0AF536C7F}"/>
              </a:ext>
            </a:extLst>
          </p:cNvPr>
          <p:cNvSpPr>
            <a:spLocks noGrp="1"/>
          </p:cNvSpPr>
          <p:nvPr>
            <p:ph type="sldNum" sz="quarter" idx="12"/>
          </p:nvPr>
        </p:nvSpPr>
        <p:spPr/>
        <p:txBody>
          <a:bodyPr/>
          <a:lstStyle/>
          <a:p>
            <a:fld id="{565CE74E-AB26-4998-AD42-012C4C1AD076}" type="slidenum">
              <a:rPr lang="zh-CN" altLang="en-US" smtClean="0"/>
              <a:t>23</a:t>
            </a:fld>
            <a:endParaRPr lang="zh-CN" altLang="en-US" dirty="0"/>
          </a:p>
        </p:txBody>
      </p:sp>
    </p:spTree>
    <p:extLst>
      <p:ext uri="{BB962C8B-B14F-4D97-AF65-F5344CB8AC3E}">
        <p14:creationId xmlns:p14="http://schemas.microsoft.com/office/powerpoint/2010/main" val="2789590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811D0E-C801-B0C8-4FBF-48DE5102A40E}"/>
              </a:ext>
            </a:extLst>
          </p:cNvPr>
          <p:cNvSpPr>
            <a:spLocks noGrp="1"/>
          </p:cNvSpPr>
          <p:nvPr>
            <p:ph type="title"/>
          </p:nvPr>
        </p:nvSpPr>
        <p:spPr/>
        <p:txBody>
          <a:bodyPr/>
          <a:lstStyle/>
          <a:p>
            <a:r>
              <a:rPr lang="en-US" altLang="zh-CN" dirty="0"/>
              <a:t>Twin-buffer</a:t>
            </a:r>
            <a:endParaRPr lang="zh-CN" altLang="en-US" dirty="0"/>
          </a:p>
        </p:txBody>
      </p:sp>
      <p:sp>
        <p:nvSpPr>
          <p:cNvPr id="3" name="内容占位符 2">
            <a:extLst>
              <a:ext uri="{FF2B5EF4-FFF2-40B4-BE49-F238E27FC236}">
                <a16:creationId xmlns:a16="http://schemas.microsoft.com/office/drawing/2014/main" id="{158B357C-3F4E-E013-9508-A99D6E878B77}"/>
              </a:ext>
            </a:extLst>
          </p:cNvPr>
          <p:cNvSpPr>
            <a:spLocks noGrp="1"/>
          </p:cNvSpPr>
          <p:nvPr>
            <p:ph idx="1"/>
          </p:nvPr>
        </p:nvSpPr>
        <p:spPr>
          <a:xfrm>
            <a:off x="600075" y="5477069"/>
            <a:ext cx="11029950" cy="912326"/>
          </a:xfrm>
        </p:spPr>
        <p:txBody>
          <a:bodyPr>
            <a:normAutofit lnSpcReduction="10000"/>
          </a:bodyPr>
          <a:lstStyle/>
          <a:p>
            <a:pPr algn="ctr"/>
            <a:r>
              <a:rPr lang="en-US" altLang="zh-CN" b="1" dirty="0"/>
              <a:t>Low-accuracy: buffer-free sufficient</a:t>
            </a:r>
          </a:p>
          <a:p>
            <a:pPr algn="ctr"/>
            <a:r>
              <a:rPr lang="en-US" altLang="zh-CN" b="1" dirty="0"/>
              <a:t>High-accuracy: twin-buffer improves recall</a:t>
            </a:r>
            <a:endParaRPr lang="zh-CN" altLang="en-US" b="1" dirty="0"/>
          </a:p>
        </p:txBody>
      </p:sp>
      <p:pic>
        <p:nvPicPr>
          <p:cNvPr id="4" name="图片 3">
            <a:extLst>
              <a:ext uri="{FF2B5EF4-FFF2-40B4-BE49-F238E27FC236}">
                <a16:creationId xmlns:a16="http://schemas.microsoft.com/office/drawing/2014/main" id="{1DB4EE6E-F864-697A-77F5-9F87D8220C1D}"/>
              </a:ext>
            </a:extLst>
          </p:cNvPr>
          <p:cNvPicPr>
            <a:picLocks noChangeAspect="1"/>
          </p:cNvPicPr>
          <p:nvPr/>
        </p:nvPicPr>
        <p:blipFill>
          <a:blip r:embed="rId3"/>
          <a:srcRect t="8331"/>
          <a:stretch>
            <a:fillRect/>
          </a:stretch>
        </p:blipFill>
        <p:spPr>
          <a:xfrm>
            <a:off x="2209800" y="1650206"/>
            <a:ext cx="7772400" cy="3166016"/>
          </a:xfrm>
          <a:prstGeom prst="rect">
            <a:avLst/>
          </a:prstGeom>
        </p:spPr>
      </p:pic>
      <p:sp>
        <p:nvSpPr>
          <p:cNvPr id="5" name="灯片编号占位符 4">
            <a:extLst>
              <a:ext uri="{FF2B5EF4-FFF2-40B4-BE49-F238E27FC236}">
                <a16:creationId xmlns:a16="http://schemas.microsoft.com/office/drawing/2014/main" id="{762E1EB9-8075-723E-2ED0-1001F8DBB37F}"/>
              </a:ext>
            </a:extLst>
          </p:cNvPr>
          <p:cNvSpPr>
            <a:spLocks noGrp="1"/>
          </p:cNvSpPr>
          <p:nvPr>
            <p:ph type="sldNum" sz="quarter" idx="12"/>
          </p:nvPr>
        </p:nvSpPr>
        <p:spPr/>
        <p:txBody>
          <a:bodyPr/>
          <a:lstStyle/>
          <a:p>
            <a:fld id="{565CE74E-AB26-4998-AD42-012C4C1AD076}" type="slidenum">
              <a:rPr lang="zh-CN" altLang="en-US" smtClean="0"/>
              <a:t>24</a:t>
            </a:fld>
            <a:endParaRPr lang="zh-CN" altLang="en-US" dirty="0"/>
          </a:p>
        </p:txBody>
      </p:sp>
      <p:pic>
        <p:nvPicPr>
          <p:cNvPr id="7" name="图片 6">
            <a:extLst>
              <a:ext uri="{FF2B5EF4-FFF2-40B4-BE49-F238E27FC236}">
                <a16:creationId xmlns:a16="http://schemas.microsoft.com/office/drawing/2014/main" id="{E1FC4398-F981-6C64-104D-F12039A309E7}"/>
              </a:ext>
            </a:extLst>
          </p:cNvPr>
          <p:cNvPicPr>
            <a:picLocks noChangeAspect="1"/>
          </p:cNvPicPr>
          <p:nvPr/>
        </p:nvPicPr>
        <p:blipFill>
          <a:blip r:embed="rId3"/>
          <a:srcRect b="91552"/>
          <a:stretch>
            <a:fillRect/>
          </a:stretch>
        </p:blipFill>
        <p:spPr>
          <a:xfrm>
            <a:off x="2209800" y="999232"/>
            <a:ext cx="7772400" cy="291742"/>
          </a:xfrm>
          <a:prstGeom prst="rect">
            <a:avLst/>
          </a:prstGeom>
        </p:spPr>
      </p:pic>
      <p:sp>
        <p:nvSpPr>
          <p:cNvPr id="8" name="矩形 7">
            <a:extLst>
              <a:ext uri="{FF2B5EF4-FFF2-40B4-BE49-F238E27FC236}">
                <a16:creationId xmlns:a16="http://schemas.microsoft.com/office/drawing/2014/main" id="{E5D046D1-7768-7BE1-9B3F-ED1B681B534B}"/>
              </a:ext>
            </a:extLst>
          </p:cNvPr>
          <p:cNvSpPr/>
          <p:nvPr/>
        </p:nvSpPr>
        <p:spPr>
          <a:xfrm>
            <a:off x="2209800" y="921715"/>
            <a:ext cx="6253886" cy="475488"/>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21573478-6E50-970C-F015-5DA95481F943}"/>
              </a:ext>
            </a:extLst>
          </p:cNvPr>
          <p:cNvSpPr/>
          <p:nvPr/>
        </p:nvSpPr>
        <p:spPr>
          <a:xfrm>
            <a:off x="8675217" y="921379"/>
            <a:ext cx="1306983" cy="475488"/>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1FAA7B9C-9116-4830-60D9-93E000769761}"/>
              </a:ext>
            </a:extLst>
          </p:cNvPr>
          <p:cNvSpPr txBox="1"/>
          <p:nvPr/>
        </p:nvSpPr>
        <p:spPr>
          <a:xfrm>
            <a:off x="4498212" y="498808"/>
            <a:ext cx="1677062" cy="461665"/>
          </a:xfrm>
          <a:prstGeom prst="rect">
            <a:avLst/>
          </a:prstGeom>
          <a:noFill/>
        </p:spPr>
        <p:txBody>
          <a:bodyPr wrap="none" rtlCol="0">
            <a:spAutoFit/>
          </a:bodyPr>
          <a:lstStyle/>
          <a:p>
            <a:pPr algn="ctr"/>
            <a:r>
              <a:rPr lang="en-US" altLang="zh-CN" sz="2400" b="1" dirty="0">
                <a:solidFill>
                  <a:srgbClr val="FF0000"/>
                </a:solidFill>
              </a:rPr>
              <a:t>Twin-buffer</a:t>
            </a:r>
            <a:endParaRPr lang="zh-CN" altLang="en-US" sz="2400" b="1" dirty="0">
              <a:solidFill>
                <a:srgbClr val="FF0000"/>
              </a:solidFill>
            </a:endParaRPr>
          </a:p>
        </p:txBody>
      </p:sp>
      <p:sp>
        <p:nvSpPr>
          <p:cNvPr id="11" name="文本框 10">
            <a:extLst>
              <a:ext uri="{FF2B5EF4-FFF2-40B4-BE49-F238E27FC236}">
                <a16:creationId xmlns:a16="http://schemas.microsoft.com/office/drawing/2014/main" id="{B5480CD4-1769-BC5D-31D1-3BBF294429F0}"/>
              </a:ext>
            </a:extLst>
          </p:cNvPr>
          <p:cNvSpPr txBox="1"/>
          <p:nvPr/>
        </p:nvSpPr>
        <p:spPr>
          <a:xfrm>
            <a:off x="8194711" y="498808"/>
            <a:ext cx="2267993" cy="461665"/>
          </a:xfrm>
          <a:prstGeom prst="rect">
            <a:avLst/>
          </a:prstGeom>
          <a:noFill/>
        </p:spPr>
        <p:txBody>
          <a:bodyPr wrap="none" rtlCol="0">
            <a:spAutoFit/>
          </a:bodyPr>
          <a:lstStyle/>
          <a:p>
            <a:pPr algn="ctr"/>
            <a:r>
              <a:rPr lang="en-US" altLang="zh-CN" sz="2400" b="1" dirty="0">
                <a:solidFill>
                  <a:srgbClr val="FF0000"/>
                </a:solidFill>
              </a:rPr>
              <a:t>Non-twin-buffer</a:t>
            </a:r>
            <a:endParaRPr lang="zh-CN" altLang="en-US" sz="2400" b="1" dirty="0">
              <a:solidFill>
                <a:srgbClr val="FF0000"/>
              </a:solidFill>
            </a:endParaRPr>
          </a:p>
        </p:txBody>
      </p:sp>
      <p:sp>
        <p:nvSpPr>
          <p:cNvPr id="12" name="矩形 11">
            <a:extLst>
              <a:ext uri="{FF2B5EF4-FFF2-40B4-BE49-F238E27FC236}">
                <a16:creationId xmlns:a16="http://schemas.microsoft.com/office/drawing/2014/main" id="{26DD113E-5753-F566-0DCC-184C74417A95}"/>
              </a:ext>
            </a:extLst>
          </p:cNvPr>
          <p:cNvSpPr/>
          <p:nvPr/>
        </p:nvSpPr>
        <p:spPr>
          <a:xfrm>
            <a:off x="1901952" y="1565453"/>
            <a:ext cx="8478317" cy="163860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54DDFC00-DB0F-74B5-FB00-68A7CC005677}"/>
              </a:ext>
            </a:extLst>
          </p:cNvPr>
          <p:cNvSpPr txBox="1"/>
          <p:nvPr/>
        </p:nvSpPr>
        <p:spPr>
          <a:xfrm>
            <a:off x="0" y="1777594"/>
            <a:ext cx="2077517" cy="830997"/>
          </a:xfrm>
          <a:prstGeom prst="rect">
            <a:avLst/>
          </a:prstGeom>
          <a:noFill/>
        </p:spPr>
        <p:txBody>
          <a:bodyPr wrap="square" rtlCol="0">
            <a:spAutoFit/>
          </a:bodyPr>
          <a:lstStyle/>
          <a:p>
            <a:r>
              <a:rPr lang="en-US" altLang="zh-CN" sz="2400" b="1" dirty="0">
                <a:solidFill>
                  <a:srgbClr val="FF0000"/>
                </a:solidFill>
              </a:rPr>
              <a:t>Low accuracy requirements</a:t>
            </a:r>
            <a:endParaRPr lang="zh-CN" altLang="en-US" sz="2400" b="1" dirty="0">
              <a:solidFill>
                <a:srgbClr val="FF0000"/>
              </a:solidFill>
            </a:endParaRPr>
          </a:p>
        </p:txBody>
      </p:sp>
      <p:sp>
        <p:nvSpPr>
          <p:cNvPr id="14" name="矩形 13">
            <a:extLst>
              <a:ext uri="{FF2B5EF4-FFF2-40B4-BE49-F238E27FC236}">
                <a16:creationId xmlns:a16="http://schemas.microsoft.com/office/drawing/2014/main" id="{D1459FD6-136F-B439-65FF-6D28C47C3F71}"/>
              </a:ext>
            </a:extLst>
          </p:cNvPr>
          <p:cNvSpPr/>
          <p:nvPr/>
        </p:nvSpPr>
        <p:spPr>
          <a:xfrm>
            <a:off x="1901952" y="3087691"/>
            <a:ext cx="8478317" cy="179391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a:extLst>
              <a:ext uri="{FF2B5EF4-FFF2-40B4-BE49-F238E27FC236}">
                <a16:creationId xmlns:a16="http://schemas.microsoft.com/office/drawing/2014/main" id="{C45B7C0B-D0ED-12E9-04F8-6DEBF4F54E91}"/>
              </a:ext>
            </a:extLst>
          </p:cNvPr>
          <p:cNvSpPr txBox="1"/>
          <p:nvPr/>
        </p:nvSpPr>
        <p:spPr>
          <a:xfrm>
            <a:off x="0" y="3367813"/>
            <a:ext cx="2077517" cy="830997"/>
          </a:xfrm>
          <a:prstGeom prst="rect">
            <a:avLst/>
          </a:prstGeom>
          <a:noFill/>
        </p:spPr>
        <p:txBody>
          <a:bodyPr wrap="square" rtlCol="0">
            <a:spAutoFit/>
          </a:bodyPr>
          <a:lstStyle/>
          <a:p>
            <a:r>
              <a:rPr lang="en-US" altLang="zh-CN" sz="2400" b="1" dirty="0">
                <a:solidFill>
                  <a:srgbClr val="FF0000"/>
                </a:solidFill>
              </a:rPr>
              <a:t>High accuracy requirements</a:t>
            </a:r>
            <a:endParaRPr lang="zh-CN" altLang="en-US" sz="2400" b="1" dirty="0">
              <a:solidFill>
                <a:srgbClr val="FF0000"/>
              </a:solidFill>
            </a:endParaRPr>
          </a:p>
        </p:txBody>
      </p:sp>
    </p:spTree>
    <p:extLst>
      <p:ext uri="{BB962C8B-B14F-4D97-AF65-F5344CB8AC3E}">
        <p14:creationId xmlns:p14="http://schemas.microsoft.com/office/powerpoint/2010/main" val="212629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500"/>
                                        <p:tgtEl>
                                          <p:spTgt spid="15"/>
                                        </p:tgtEl>
                                      </p:cBhvr>
                                    </p:animEffect>
                                  </p:childTnLst>
                                </p:cTn>
                              </p:par>
                              <p:par>
                                <p:cTn id="36" presetID="1" presetClass="exit" presetSubtype="0" fill="hold" grpId="1" nodeType="withEffect">
                                  <p:stCondLst>
                                    <p:cond delay="0"/>
                                  </p:stCondLst>
                                  <p:childTnLst>
                                    <p:set>
                                      <p:cBhvr>
                                        <p:cTn id="37" dur="1" fill="hold">
                                          <p:stCondLst>
                                            <p:cond delay="0"/>
                                          </p:stCondLst>
                                        </p:cTn>
                                        <p:tgtEl>
                                          <p:spTgt spid="12"/>
                                        </p:tgtEl>
                                        <p:attrNameLst>
                                          <p:attrName>style.visibility</p:attrName>
                                        </p:attrNameLst>
                                      </p:cBhvr>
                                      <p:to>
                                        <p:strVal val="hidden"/>
                                      </p:to>
                                    </p:set>
                                  </p:childTnLst>
                                </p:cTn>
                              </p:par>
                              <p:par>
                                <p:cTn id="38" presetID="1" presetClass="exit" presetSubtype="0" fill="hold" grpId="1" nodeType="withEffect">
                                  <p:stCondLst>
                                    <p:cond delay="0"/>
                                  </p:stCondLst>
                                  <p:childTnLst>
                                    <p:set>
                                      <p:cBhvr>
                                        <p:cTn id="39" dur="1" fill="hold">
                                          <p:stCondLst>
                                            <p:cond delay="0"/>
                                          </p:stCondLst>
                                        </p:cTn>
                                        <p:tgtEl>
                                          <p:spTgt spid="13"/>
                                        </p:tgtEl>
                                        <p:attrNameLst>
                                          <p:attrName>style.visibility</p:attrName>
                                        </p:attrNameLst>
                                      </p:cBhvr>
                                      <p:to>
                                        <p:strVal val="hidden"/>
                                      </p:to>
                                    </p:set>
                                  </p:childTnLst>
                                </p:cTn>
                              </p:par>
                              <p:par>
                                <p:cTn id="40" presetID="10" presetClass="entr" presetSubtype="0" fill="hold" nodeType="withEffect">
                                  <p:stCondLst>
                                    <p:cond delay="0"/>
                                  </p:stCondLst>
                                  <p:childTnLst>
                                    <p:set>
                                      <p:cBhvr>
                                        <p:cTn id="41" dur="1" fill="hold">
                                          <p:stCondLst>
                                            <p:cond delay="0"/>
                                          </p:stCondLst>
                                        </p:cTn>
                                        <p:tgtEl>
                                          <p:spTgt spid="3">
                                            <p:txEl>
                                              <p:pRg st="1" end="1"/>
                                            </p:txEl>
                                          </p:spTgt>
                                        </p:tgtEl>
                                        <p:attrNameLst>
                                          <p:attrName>style.visibility</p:attrName>
                                        </p:attrNameLst>
                                      </p:cBhvr>
                                      <p:to>
                                        <p:strVal val="visible"/>
                                      </p:to>
                                    </p:set>
                                    <p:animEffect transition="in" filter="fade">
                                      <p:cBhvr>
                                        <p:cTn id="4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1" grpId="0"/>
      <p:bldP spid="12" grpId="0" animBg="1"/>
      <p:bldP spid="12" grpId="1" animBg="1"/>
      <p:bldP spid="13" grpId="0"/>
      <p:bldP spid="13" grpId="1"/>
      <p:bldP spid="14" grpId="0" animBg="1"/>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D3B971-303D-8A70-0914-584AD96DDD62}"/>
              </a:ext>
            </a:extLst>
          </p:cNvPr>
          <p:cNvSpPr>
            <a:spLocks noGrp="1"/>
          </p:cNvSpPr>
          <p:nvPr>
            <p:ph type="title"/>
          </p:nvPr>
        </p:nvSpPr>
        <p:spPr/>
        <p:txBody>
          <a:bodyPr/>
          <a:lstStyle/>
          <a:p>
            <a:r>
              <a:rPr lang="en-US" altLang="zh-CN" dirty="0"/>
              <a:t>Conclusion</a:t>
            </a:r>
            <a:endParaRPr lang="zh-CN" altLang="en-US" dirty="0"/>
          </a:p>
        </p:txBody>
      </p:sp>
      <p:sp>
        <p:nvSpPr>
          <p:cNvPr id="3" name="内容占位符 2">
            <a:extLst>
              <a:ext uri="{FF2B5EF4-FFF2-40B4-BE49-F238E27FC236}">
                <a16:creationId xmlns:a16="http://schemas.microsoft.com/office/drawing/2014/main" id="{E9D8AC89-6D9C-6D4A-11FB-95B3658992E0}"/>
              </a:ext>
            </a:extLst>
          </p:cNvPr>
          <p:cNvSpPr>
            <a:spLocks noGrp="1"/>
          </p:cNvSpPr>
          <p:nvPr>
            <p:ph idx="1"/>
          </p:nvPr>
        </p:nvSpPr>
        <p:spPr>
          <a:xfrm>
            <a:off x="600076" y="1477395"/>
            <a:ext cx="11029950" cy="4594221"/>
          </a:xfrm>
        </p:spPr>
        <p:txBody>
          <a:bodyPr/>
          <a:lstStyle/>
          <a:p>
            <a:r>
              <a:rPr lang="en-US" altLang="zh-CN" b="1" dirty="0"/>
              <a:t>Problem:</a:t>
            </a:r>
          </a:p>
          <a:p>
            <a:pPr lvl="1"/>
            <a:r>
              <a:rPr lang="en-US" altLang="zh-CN" sz="2800" b="1" i="1" dirty="0">
                <a:solidFill>
                  <a:srgbClr val="900E11"/>
                </a:solidFill>
              </a:rPr>
              <a:t>Redundant vector dimensions </a:t>
            </a:r>
            <a:r>
              <a:rPr lang="en-US" altLang="zh-CN" sz="2800" dirty="0"/>
              <a:t>waste memory, bandwidth, and computation</a:t>
            </a:r>
          </a:p>
          <a:p>
            <a:pPr lvl="1"/>
            <a:endParaRPr lang="en-US" altLang="zh-CN" sz="2800" dirty="0"/>
          </a:p>
          <a:p>
            <a:r>
              <a:rPr lang="en-US" altLang="zh-CN" b="1" dirty="0"/>
              <a:t>PARS:</a:t>
            </a:r>
          </a:p>
          <a:p>
            <a:pPr lvl="1"/>
            <a:r>
              <a:rPr lang="en-US" altLang="zh-CN" sz="2800" dirty="0"/>
              <a:t>Select dimensions via </a:t>
            </a:r>
            <a:r>
              <a:rPr lang="en-US" altLang="zh-CN" sz="2800" b="1" dirty="0">
                <a:solidFill>
                  <a:srgbClr val="900E11"/>
                </a:solidFill>
              </a:rPr>
              <a:t>sampling</a:t>
            </a:r>
            <a:r>
              <a:rPr lang="en-US" altLang="zh-CN" sz="2800" dirty="0"/>
              <a:t> and PCA reduction</a:t>
            </a:r>
          </a:p>
          <a:p>
            <a:pPr lvl="1"/>
            <a:r>
              <a:rPr lang="en-US" altLang="zh-CN" sz="2800" dirty="0"/>
              <a:t>Use top-3 PCA dimensions for entry search, </a:t>
            </a:r>
            <a:r>
              <a:rPr lang="en-US" altLang="zh-CN" sz="2800" b="1" dirty="0">
                <a:solidFill>
                  <a:srgbClr val="900E11"/>
                </a:solidFill>
              </a:rPr>
              <a:t>accelerated by RT cores</a:t>
            </a:r>
            <a:r>
              <a:rPr lang="zh-CN" altLang="en-US" sz="2800" b="1" dirty="0">
                <a:solidFill>
                  <a:srgbClr val="900E11"/>
                </a:solidFill>
              </a:rPr>
              <a:t> </a:t>
            </a:r>
            <a:endParaRPr lang="en-US" altLang="zh-CN" sz="2800" b="1" dirty="0">
              <a:solidFill>
                <a:srgbClr val="900E11"/>
              </a:solidFill>
            </a:endParaRPr>
          </a:p>
          <a:p>
            <a:pPr lvl="1"/>
            <a:r>
              <a:rPr lang="en-US" altLang="zh-CN" sz="2800" dirty="0"/>
              <a:t>Compensate for dimensionality reduction loss using a </a:t>
            </a:r>
            <a:r>
              <a:rPr lang="en-US" altLang="zh-CN" sz="2800" b="1" dirty="0">
                <a:solidFill>
                  <a:srgbClr val="900E11"/>
                </a:solidFill>
              </a:rPr>
              <a:t>twin-buffer</a:t>
            </a:r>
          </a:p>
        </p:txBody>
      </p:sp>
      <p:sp>
        <p:nvSpPr>
          <p:cNvPr id="4" name="灯片编号占位符 3">
            <a:extLst>
              <a:ext uri="{FF2B5EF4-FFF2-40B4-BE49-F238E27FC236}">
                <a16:creationId xmlns:a16="http://schemas.microsoft.com/office/drawing/2014/main" id="{4D9ADCB1-1F1B-C269-223B-154C29894DD5}"/>
              </a:ext>
            </a:extLst>
          </p:cNvPr>
          <p:cNvSpPr>
            <a:spLocks noGrp="1"/>
          </p:cNvSpPr>
          <p:nvPr>
            <p:ph type="sldNum" sz="quarter" idx="12"/>
          </p:nvPr>
        </p:nvSpPr>
        <p:spPr/>
        <p:txBody>
          <a:bodyPr/>
          <a:lstStyle/>
          <a:p>
            <a:fld id="{565CE74E-AB26-4998-AD42-012C4C1AD076}" type="slidenum">
              <a:rPr lang="zh-CN" altLang="en-US" smtClean="0"/>
              <a:t>25</a:t>
            </a:fld>
            <a:endParaRPr lang="zh-CN" altLang="en-US" dirty="0"/>
          </a:p>
        </p:txBody>
      </p:sp>
    </p:spTree>
    <p:extLst>
      <p:ext uri="{BB962C8B-B14F-4D97-AF65-F5344CB8AC3E}">
        <p14:creationId xmlns:p14="http://schemas.microsoft.com/office/powerpoint/2010/main" val="167391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B0E1A40E-BFDC-F62D-71E5-FB54894CB657}"/>
              </a:ext>
            </a:extLst>
          </p:cNvPr>
          <p:cNvSpPr>
            <a:spLocks noGrp="1"/>
          </p:cNvSpPr>
          <p:nvPr>
            <p:ph type="ctrTitle"/>
          </p:nvPr>
        </p:nvSpPr>
        <p:spPr>
          <a:xfrm>
            <a:off x="1524000" y="1261349"/>
            <a:ext cx="9144000" cy="2387600"/>
          </a:xfrm>
        </p:spPr>
        <p:txBody>
          <a:bodyPr>
            <a:normAutofit/>
          </a:bodyPr>
          <a:lstStyle/>
          <a:p>
            <a:r>
              <a:rPr lang="en-US" altLang="zh-CN" sz="9600" b="1" dirty="0">
                <a:latin typeface="MV Boli" panose="02000500030200090000" pitchFamily="2" charset="0"/>
                <a:cs typeface="MV Boli" panose="02000500030200090000" pitchFamily="2" charset="0"/>
              </a:rPr>
              <a:t>Thanks!</a:t>
            </a:r>
            <a:endParaRPr lang="zh-CN" altLang="en-US" sz="9600" b="1" dirty="0">
              <a:latin typeface="MV Boli" panose="02000500030200090000" pitchFamily="2" charset="0"/>
              <a:cs typeface="MV Boli" panose="02000500030200090000" pitchFamily="2" charset="0"/>
            </a:endParaRPr>
          </a:p>
        </p:txBody>
      </p:sp>
      <p:sp>
        <p:nvSpPr>
          <p:cNvPr id="6" name="副标题 5">
            <a:extLst>
              <a:ext uri="{FF2B5EF4-FFF2-40B4-BE49-F238E27FC236}">
                <a16:creationId xmlns:a16="http://schemas.microsoft.com/office/drawing/2014/main" id="{B7137D1B-471A-EE2B-BC08-B5F01DDC8F98}"/>
              </a:ext>
            </a:extLst>
          </p:cNvPr>
          <p:cNvSpPr>
            <a:spLocks noGrp="1"/>
          </p:cNvSpPr>
          <p:nvPr>
            <p:ph type="subTitle" idx="1"/>
          </p:nvPr>
        </p:nvSpPr>
        <p:spPr>
          <a:xfrm>
            <a:off x="1524000" y="3770287"/>
            <a:ext cx="9144000" cy="1655762"/>
          </a:xfrm>
        </p:spPr>
        <p:txBody>
          <a:bodyPr>
            <a:normAutofit/>
          </a:bodyPr>
          <a:lstStyle/>
          <a:p>
            <a:r>
              <a:rPr lang="en-US" altLang="zh-CN" sz="2800" dirty="0"/>
              <a:t>Email: </a:t>
            </a:r>
            <a:r>
              <a:rPr lang="en-US" altLang="zh-CN" sz="2800" dirty="0">
                <a:hlinkClick r:id="rId3"/>
              </a:rPr>
              <a:t>ma10@mail.sdu.edu.cn</a:t>
            </a:r>
            <a:endParaRPr lang="en-US" altLang="zh-CN" sz="2800" dirty="0"/>
          </a:p>
          <a:p>
            <a:endParaRPr lang="zh-CN" altLang="en-US" sz="2800" dirty="0">
              <a:latin typeface="Georgia" panose="02040502050405020303" pitchFamily="18" charset="0"/>
            </a:endParaRPr>
          </a:p>
        </p:txBody>
      </p:sp>
      <p:sp>
        <p:nvSpPr>
          <p:cNvPr id="4" name="灯片编号占位符 3">
            <a:extLst>
              <a:ext uri="{FF2B5EF4-FFF2-40B4-BE49-F238E27FC236}">
                <a16:creationId xmlns:a16="http://schemas.microsoft.com/office/drawing/2014/main" id="{2E67F030-FE48-A258-1079-B94A36CE9EE9}"/>
              </a:ext>
            </a:extLst>
          </p:cNvPr>
          <p:cNvSpPr>
            <a:spLocks noGrp="1"/>
          </p:cNvSpPr>
          <p:nvPr>
            <p:ph type="sldNum" sz="quarter" idx="12"/>
          </p:nvPr>
        </p:nvSpPr>
        <p:spPr/>
        <p:txBody>
          <a:bodyPr/>
          <a:lstStyle/>
          <a:p>
            <a:fld id="{565CE74E-AB26-4998-AD42-012C4C1AD076}" type="slidenum">
              <a:rPr lang="zh-CN" altLang="en-US" smtClean="0"/>
              <a:t>26</a:t>
            </a:fld>
            <a:endParaRPr lang="zh-CN" altLang="en-US" dirty="0"/>
          </a:p>
        </p:txBody>
      </p:sp>
    </p:spTree>
    <p:extLst>
      <p:ext uri="{BB962C8B-B14F-4D97-AF65-F5344CB8AC3E}">
        <p14:creationId xmlns:p14="http://schemas.microsoft.com/office/powerpoint/2010/main" val="3842489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F9229A-A069-4226-C3F0-23493749E1C4}"/>
              </a:ext>
            </a:extLst>
          </p:cNvPr>
          <p:cNvSpPr>
            <a:spLocks noGrp="1"/>
          </p:cNvSpPr>
          <p:nvPr>
            <p:ph type="title"/>
          </p:nvPr>
        </p:nvSpPr>
        <p:spPr/>
        <p:txBody>
          <a:bodyPr/>
          <a:lstStyle/>
          <a:p>
            <a:r>
              <a:rPr lang="en-US" altLang="zh-CN" dirty="0">
                <a:latin typeface="+mj-lt"/>
              </a:rPr>
              <a:t>ANN Search</a:t>
            </a:r>
            <a:endParaRPr lang="zh-CN" altLang="en-US" dirty="0">
              <a:latin typeface="+mj-lt"/>
            </a:endParaRPr>
          </a:p>
        </p:txBody>
      </p:sp>
      <p:sp>
        <p:nvSpPr>
          <p:cNvPr id="3" name="内容占位符 2">
            <a:extLst>
              <a:ext uri="{FF2B5EF4-FFF2-40B4-BE49-F238E27FC236}">
                <a16:creationId xmlns:a16="http://schemas.microsoft.com/office/drawing/2014/main" id="{BD9E40B7-0FD0-EA23-C1D4-547A34CA944E}"/>
              </a:ext>
            </a:extLst>
          </p:cNvPr>
          <p:cNvSpPr>
            <a:spLocks noGrp="1"/>
          </p:cNvSpPr>
          <p:nvPr>
            <p:ph idx="1"/>
          </p:nvPr>
        </p:nvSpPr>
        <p:spPr>
          <a:xfrm>
            <a:off x="1933573" y="1538281"/>
            <a:ext cx="5023485" cy="2256479"/>
          </a:xfrm>
        </p:spPr>
        <p:txBody>
          <a:bodyPr>
            <a:normAutofit/>
          </a:bodyPr>
          <a:lstStyle/>
          <a:p>
            <a:pPr marL="0" indent="0">
              <a:buNone/>
            </a:pPr>
            <a:r>
              <a:rPr lang="en-US" altLang="zh-CN" b="1" dirty="0"/>
              <a:t>Exact NN Search </a:t>
            </a:r>
          </a:p>
          <a:p>
            <a:pPr marL="0" indent="0">
              <a:buNone/>
            </a:pPr>
            <a:r>
              <a:rPr lang="en-US" altLang="zh-CN" dirty="0"/>
              <a:t>Curse of dimensionality</a:t>
            </a:r>
          </a:p>
          <a:p>
            <a:pPr marL="0" indent="0">
              <a:buNone/>
            </a:pPr>
            <a:r>
              <a:rPr lang="en-US" altLang="zh-CN" dirty="0">
                <a:sym typeface="Wingdings" panose="05000000000000000000" pitchFamily="2" charset="2"/>
              </a:rPr>
              <a:t>Complexity is close to brute-force</a:t>
            </a:r>
          </a:p>
        </p:txBody>
      </p:sp>
      <p:sp>
        <p:nvSpPr>
          <p:cNvPr id="4" name="内容占位符 2">
            <a:extLst>
              <a:ext uri="{FF2B5EF4-FFF2-40B4-BE49-F238E27FC236}">
                <a16:creationId xmlns:a16="http://schemas.microsoft.com/office/drawing/2014/main" id="{F07A658D-125F-7F0D-AD4F-9BC4C765CDA0}"/>
              </a:ext>
            </a:extLst>
          </p:cNvPr>
          <p:cNvSpPr txBox="1">
            <a:spLocks/>
          </p:cNvSpPr>
          <p:nvPr/>
        </p:nvSpPr>
        <p:spPr>
          <a:xfrm>
            <a:off x="1933574" y="4030020"/>
            <a:ext cx="9161146" cy="22564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CN" b="1" dirty="0">
                <a:sym typeface="Wingdings" panose="05000000000000000000" pitchFamily="2" charset="2"/>
              </a:rPr>
              <a:t>ANN Search </a:t>
            </a:r>
          </a:p>
          <a:p>
            <a:pPr marL="0" indent="0">
              <a:buNone/>
            </a:pPr>
            <a:r>
              <a:rPr lang="en-US" altLang="zh-CN" dirty="0">
                <a:sym typeface="Wingdings" panose="05000000000000000000" pitchFamily="2" charset="2"/>
              </a:rPr>
              <a:t>Tolerate accuracy loss</a:t>
            </a:r>
          </a:p>
          <a:p>
            <a:pPr marL="0" indent="0">
              <a:buNone/>
            </a:pPr>
            <a:r>
              <a:rPr lang="en-US" altLang="zh-CN" dirty="0">
                <a:sym typeface="Wingdings" panose="05000000000000000000" pitchFamily="2" charset="2"/>
              </a:rPr>
              <a:t>High search throughput</a:t>
            </a:r>
          </a:p>
          <a:p>
            <a:pPr marL="0" indent="0">
              <a:buNone/>
            </a:pPr>
            <a:r>
              <a:rPr lang="en-US" altLang="zh-CN" dirty="0">
                <a:sym typeface="Wingdings" panose="05000000000000000000" pitchFamily="2" charset="2"/>
              </a:rPr>
              <a:t>Space partitioning, hashing, quantization, graph-based</a:t>
            </a:r>
          </a:p>
        </p:txBody>
      </p:sp>
      <p:pic>
        <p:nvPicPr>
          <p:cNvPr id="10" name="图片 9">
            <a:extLst>
              <a:ext uri="{FF2B5EF4-FFF2-40B4-BE49-F238E27FC236}">
                <a16:creationId xmlns:a16="http://schemas.microsoft.com/office/drawing/2014/main" id="{D368ED4E-DD99-0DDF-A0CB-FD5FC7F665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1060" y="4396740"/>
            <a:ext cx="617220" cy="617220"/>
          </a:xfrm>
          <a:prstGeom prst="rect">
            <a:avLst/>
          </a:prstGeom>
        </p:spPr>
      </p:pic>
      <p:pic>
        <p:nvPicPr>
          <p:cNvPr id="12" name="图片 11">
            <a:extLst>
              <a:ext uri="{FF2B5EF4-FFF2-40B4-BE49-F238E27FC236}">
                <a16:creationId xmlns:a16="http://schemas.microsoft.com/office/drawing/2014/main" id="{E893E528-F6EC-2605-DB80-54668EF6F6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1060" y="2023110"/>
            <a:ext cx="617220" cy="617220"/>
          </a:xfrm>
          <a:prstGeom prst="rect">
            <a:avLst/>
          </a:prstGeom>
        </p:spPr>
      </p:pic>
      <p:grpSp>
        <p:nvGrpSpPr>
          <p:cNvPr id="13" name="组合 12">
            <a:extLst>
              <a:ext uri="{FF2B5EF4-FFF2-40B4-BE49-F238E27FC236}">
                <a16:creationId xmlns:a16="http://schemas.microsoft.com/office/drawing/2014/main" id="{8C09CCA1-8667-938D-CEEB-1A1B94172648}"/>
              </a:ext>
            </a:extLst>
          </p:cNvPr>
          <p:cNvGrpSpPr>
            <a:grpSpLocks noChangeAspect="1"/>
          </p:cNvGrpSpPr>
          <p:nvPr/>
        </p:nvGrpSpPr>
        <p:grpSpPr>
          <a:xfrm>
            <a:off x="7953315" y="2263536"/>
            <a:ext cx="3141405" cy="2330927"/>
            <a:chOff x="8071753" y="4822521"/>
            <a:chExt cx="1698426" cy="1263718"/>
          </a:xfrm>
        </p:grpSpPr>
        <p:cxnSp>
          <p:nvCxnSpPr>
            <p:cNvPr id="14" name="直接连接符 13">
              <a:extLst>
                <a:ext uri="{FF2B5EF4-FFF2-40B4-BE49-F238E27FC236}">
                  <a16:creationId xmlns:a16="http://schemas.microsoft.com/office/drawing/2014/main" id="{C7B971B6-4D46-5327-EB2D-1179ECB22842}"/>
                </a:ext>
              </a:extLst>
            </p:cNvPr>
            <p:cNvCxnSpPr>
              <a:cxnSpLocks/>
            </p:cNvCxnSpPr>
            <p:nvPr/>
          </p:nvCxnSpPr>
          <p:spPr>
            <a:xfrm flipV="1">
              <a:off x="8331387" y="5591028"/>
              <a:ext cx="262085" cy="194479"/>
            </a:xfrm>
            <a:prstGeom prst="line">
              <a:avLst/>
            </a:prstGeom>
            <a:noFill/>
            <a:ln w="50800" cap="flat" cmpd="sng" algn="ctr">
              <a:solidFill>
                <a:srgbClr val="A5A5A5">
                  <a:alpha val="50000"/>
                </a:srgbClr>
              </a:solidFill>
              <a:prstDash val="solid"/>
              <a:miter lim="800000"/>
            </a:ln>
            <a:effectLst/>
          </p:spPr>
        </p:cxnSp>
        <p:cxnSp>
          <p:nvCxnSpPr>
            <p:cNvPr id="15" name="直接连接符 14">
              <a:extLst>
                <a:ext uri="{FF2B5EF4-FFF2-40B4-BE49-F238E27FC236}">
                  <a16:creationId xmlns:a16="http://schemas.microsoft.com/office/drawing/2014/main" id="{F24D38D5-69D1-6CDA-C095-9307FC442FF1}"/>
                </a:ext>
              </a:extLst>
            </p:cNvPr>
            <p:cNvCxnSpPr>
              <a:cxnSpLocks/>
            </p:cNvCxnSpPr>
            <p:nvPr/>
          </p:nvCxnSpPr>
          <p:spPr>
            <a:xfrm flipV="1">
              <a:off x="8711582" y="5417054"/>
              <a:ext cx="312809" cy="104683"/>
            </a:xfrm>
            <a:prstGeom prst="line">
              <a:avLst/>
            </a:prstGeom>
            <a:noFill/>
            <a:ln w="50800" cap="flat" cmpd="sng" algn="ctr">
              <a:solidFill>
                <a:srgbClr val="A5A5A5">
                  <a:alpha val="50000"/>
                </a:srgbClr>
              </a:solidFill>
              <a:prstDash val="solid"/>
              <a:miter lim="800000"/>
            </a:ln>
            <a:effectLst/>
          </p:spPr>
        </p:cxnSp>
        <p:cxnSp>
          <p:nvCxnSpPr>
            <p:cNvPr id="16" name="直接连接符 15">
              <a:extLst>
                <a:ext uri="{FF2B5EF4-FFF2-40B4-BE49-F238E27FC236}">
                  <a16:creationId xmlns:a16="http://schemas.microsoft.com/office/drawing/2014/main" id="{FF2D7106-5251-D1A4-1D70-B8BFDAB34807}"/>
                </a:ext>
              </a:extLst>
            </p:cNvPr>
            <p:cNvCxnSpPr>
              <a:cxnSpLocks/>
              <a:stCxn id="17" idx="5"/>
            </p:cNvCxnSpPr>
            <p:nvPr/>
          </p:nvCxnSpPr>
          <p:spPr>
            <a:xfrm>
              <a:off x="8996881" y="5049360"/>
              <a:ext cx="80473" cy="287651"/>
            </a:xfrm>
            <a:prstGeom prst="line">
              <a:avLst/>
            </a:prstGeom>
            <a:noFill/>
            <a:ln w="50800" cap="flat" cmpd="sng" algn="ctr">
              <a:solidFill>
                <a:srgbClr val="A5A5A5">
                  <a:alpha val="50000"/>
                </a:srgbClr>
              </a:solidFill>
              <a:prstDash val="solid"/>
              <a:miter lim="800000"/>
            </a:ln>
            <a:effectLst/>
          </p:spPr>
        </p:cxnSp>
        <p:sp>
          <p:nvSpPr>
            <p:cNvPr id="17" name="椭圆 16">
              <a:extLst>
                <a:ext uri="{FF2B5EF4-FFF2-40B4-BE49-F238E27FC236}">
                  <a16:creationId xmlns:a16="http://schemas.microsoft.com/office/drawing/2014/main" id="{7F9999E9-251E-D0BD-FAB1-128D79B10750}"/>
                </a:ext>
              </a:extLst>
            </p:cNvPr>
            <p:cNvSpPr/>
            <p:nvPr/>
          </p:nvSpPr>
          <p:spPr>
            <a:xfrm rot="2007779">
              <a:off x="8916662" y="4915310"/>
              <a:ext cx="133699" cy="135418"/>
            </a:xfrm>
            <a:prstGeom prst="ellipse">
              <a:avLst/>
            </a:prstGeom>
            <a:solidFill>
              <a:srgbClr val="FFC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椭圆 17">
              <a:extLst>
                <a:ext uri="{FF2B5EF4-FFF2-40B4-BE49-F238E27FC236}">
                  <a16:creationId xmlns:a16="http://schemas.microsoft.com/office/drawing/2014/main" id="{463EA19E-5B97-177D-5731-A9C556A3FDF2}"/>
                </a:ext>
              </a:extLst>
            </p:cNvPr>
            <p:cNvSpPr/>
            <p:nvPr/>
          </p:nvSpPr>
          <p:spPr>
            <a:xfrm rot="2172011">
              <a:off x="9019517" y="5341192"/>
              <a:ext cx="133699" cy="135418"/>
            </a:xfrm>
            <a:prstGeom prst="ellipse">
              <a:avLst/>
            </a:prstGeom>
            <a:solidFill>
              <a:srgbClr val="A5A5A5"/>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9" name="椭圆 18">
              <a:extLst>
                <a:ext uri="{FF2B5EF4-FFF2-40B4-BE49-F238E27FC236}">
                  <a16:creationId xmlns:a16="http://schemas.microsoft.com/office/drawing/2014/main" id="{317B4AC8-976C-BCBD-C99D-95FC87556A45}"/>
                </a:ext>
              </a:extLst>
            </p:cNvPr>
            <p:cNvSpPr/>
            <p:nvPr/>
          </p:nvSpPr>
          <p:spPr>
            <a:xfrm rot="3575981">
              <a:off x="9635621" y="5382040"/>
              <a:ext cx="135418" cy="133699"/>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0" name="椭圆 19">
              <a:extLst>
                <a:ext uri="{FF2B5EF4-FFF2-40B4-BE49-F238E27FC236}">
                  <a16:creationId xmlns:a16="http://schemas.microsoft.com/office/drawing/2014/main" id="{7692D8DA-125A-52D6-4858-302619C925D0}"/>
                </a:ext>
              </a:extLst>
            </p:cNvPr>
            <p:cNvSpPr/>
            <p:nvPr/>
          </p:nvSpPr>
          <p:spPr>
            <a:xfrm rot="1196792">
              <a:off x="9397074" y="5673804"/>
              <a:ext cx="133699" cy="13541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椭圆 20">
              <a:extLst>
                <a:ext uri="{FF2B5EF4-FFF2-40B4-BE49-F238E27FC236}">
                  <a16:creationId xmlns:a16="http://schemas.microsoft.com/office/drawing/2014/main" id="{D1E88BBE-BFBC-8801-C0F1-908614F77E26}"/>
                </a:ext>
              </a:extLst>
            </p:cNvPr>
            <p:cNvSpPr/>
            <p:nvPr/>
          </p:nvSpPr>
          <p:spPr>
            <a:xfrm rot="918207">
              <a:off x="8582574" y="5489776"/>
              <a:ext cx="133699" cy="135418"/>
            </a:xfrm>
            <a:prstGeom prst="ellipse">
              <a:avLst/>
            </a:prstGeom>
            <a:solidFill>
              <a:srgbClr val="A5A5A5"/>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2" name="椭圆 21">
              <a:extLst>
                <a:ext uri="{FF2B5EF4-FFF2-40B4-BE49-F238E27FC236}">
                  <a16:creationId xmlns:a16="http://schemas.microsoft.com/office/drawing/2014/main" id="{660431BA-3C6F-86AD-2303-B22510F91376}"/>
                </a:ext>
              </a:extLst>
            </p:cNvPr>
            <p:cNvSpPr/>
            <p:nvPr/>
          </p:nvSpPr>
          <p:spPr>
            <a:xfrm rot="3583958">
              <a:off x="8956682" y="5791054"/>
              <a:ext cx="135418" cy="133699"/>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3" name="椭圆 22">
              <a:extLst>
                <a:ext uri="{FF2B5EF4-FFF2-40B4-BE49-F238E27FC236}">
                  <a16:creationId xmlns:a16="http://schemas.microsoft.com/office/drawing/2014/main" id="{2FFC2302-4C6B-8B18-1E96-5CCCA23F3276}"/>
                </a:ext>
              </a:extLst>
            </p:cNvPr>
            <p:cNvSpPr/>
            <p:nvPr/>
          </p:nvSpPr>
          <p:spPr>
            <a:xfrm rot="20703298">
              <a:off x="8538616" y="5087890"/>
              <a:ext cx="133699" cy="13541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4" name="椭圆 23">
              <a:extLst>
                <a:ext uri="{FF2B5EF4-FFF2-40B4-BE49-F238E27FC236}">
                  <a16:creationId xmlns:a16="http://schemas.microsoft.com/office/drawing/2014/main" id="{5E036D7D-B3B4-19C7-6F72-2C14856D09D3}"/>
                </a:ext>
              </a:extLst>
            </p:cNvPr>
            <p:cNvSpPr/>
            <p:nvPr/>
          </p:nvSpPr>
          <p:spPr>
            <a:xfrm rot="21243937">
              <a:off x="8220289" y="5770369"/>
              <a:ext cx="133699" cy="135418"/>
            </a:xfrm>
            <a:prstGeom prst="ellipse">
              <a:avLst/>
            </a:prstGeom>
            <a:solidFill>
              <a:srgbClr val="ED7D31"/>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5" name="椭圆 24">
              <a:extLst>
                <a:ext uri="{FF2B5EF4-FFF2-40B4-BE49-F238E27FC236}">
                  <a16:creationId xmlns:a16="http://schemas.microsoft.com/office/drawing/2014/main" id="{67213C85-204B-3D70-73B7-25F0850AAEFE}"/>
                </a:ext>
              </a:extLst>
            </p:cNvPr>
            <p:cNvSpPr/>
            <p:nvPr/>
          </p:nvSpPr>
          <p:spPr>
            <a:xfrm rot="2012265">
              <a:off x="8636256" y="5950821"/>
              <a:ext cx="133699" cy="135418"/>
            </a:xfrm>
            <a:prstGeom prst="ellipse">
              <a:avLst/>
            </a:prstGeom>
            <a:solidFill>
              <a:sysClr val="window" lastClr="FFFFFF"/>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cxnSp>
          <p:nvCxnSpPr>
            <p:cNvPr id="26" name="直接连接符 25">
              <a:extLst>
                <a:ext uri="{FF2B5EF4-FFF2-40B4-BE49-F238E27FC236}">
                  <a16:creationId xmlns:a16="http://schemas.microsoft.com/office/drawing/2014/main" id="{B8ECDA21-18D1-61B6-5050-116A2B01C8B1}"/>
                </a:ext>
              </a:extLst>
            </p:cNvPr>
            <p:cNvCxnSpPr>
              <a:cxnSpLocks/>
              <a:stCxn id="17" idx="5"/>
              <a:endCxn id="18" idx="1"/>
            </p:cNvCxnSpPr>
            <p:nvPr/>
          </p:nvCxnSpPr>
          <p:spPr>
            <a:xfrm>
              <a:off x="8996881" y="5049360"/>
              <a:ext cx="79258" cy="292628"/>
            </a:xfrm>
            <a:prstGeom prst="line">
              <a:avLst/>
            </a:prstGeom>
            <a:noFill/>
            <a:ln w="12700" cap="flat" cmpd="sng" algn="ctr">
              <a:solidFill>
                <a:sysClr val="windowText" lastClr="000000">
                  <a:alpha val="97000"/>
                </a:sysClr>
              </a:solidFill>
              <a:prstDash val="solid"/>
              <a:miter lim="800000"/>
            </a:ln>
            <a:effectLst/>
          </p:spPr>
        </p:cxnSp>
        <p:cxnSp>
          <p:nvCxnSpPr>
            <p:cNvPr id="27" name="直接连接符 26">
              <a:extLst>
                <a:ext uri="{FF2B5EF4-FFF2-40B4-BE49-F238E27FC236}">
                  <a16:creationId xmlns:a16="http://schemas.microsoft.com/office/drawing/2014/main" id="{E3E7F77C-C435-2C78-71C8-A4BD37A7D628}"/>
                </a:ext>
              </a:extLst>
            </p:cNvPr>
            <p:cNvCxnSpPr>
              <a:cxnSpLocks/>
              <a:stCxn id="18" idx="6"/>
              <a:endCxn id="20" idx="2"/>
            </p:cNvCxnSpPr>
            <p:nvPr/>
          </p:nvCxnSpPr>
          <p:spPr>
            <a:xfrm>
              <a:off x="9140310" y="5448891"/>
              <a:ext cx="260773" cy="269524"/>
            </a:xfrm>
            <a:prstGeom prst="line">
              <a:avLst/>
            </a:prstGeom>
            <a:noFill/>
            <a:ln w="12700" cap="flat" cmpd="sng" algn="ctr">
              <a:solidFill>
                <a:sysClr val="windowText" lastClr="000000"/>
              </a:solidFill>
              <a:prstDash val="solid"/>
              <a:miter lim="800000"/>
            </a:ln>
            <a:effectLst/>
          </p:spPr>
        </p:cxnSp>
        <p:cxnSp>
          <p:nvCxnSpPr>
            <p:cNvPr id="28" name="直接连接符 27">
              <a:extLst>
                <a:ext uri="{FF2B5EF4-FFF2-40B4-BE49-F238E27FC236}">
                  <a16:creationId xmlns:a16="http://schemas.microsoft.com/office/drawing/2014/main" id="{4C05644A-FB85-5933-448F-8FFFF09BBC18}"/>
                </a:ext>
              </a:extLst>
            </p:cNvPr>
            <p:cNvCxnSpPr>
              <a:cxnSpLocks/>
              <a:stCxn id="20" idx="0"/>
              <a:endCxn id="19" idx="5"/>
            </p:cNvCxnSpPr>
            <p:nvPr/>
          </p:nvCxnSpPr>
          <p:spPr>
            <a:xfrm flipV="1">
              <a:off x="9486728" y="5514412"/>
              <a:ext cx="199752" cy="163453"/>
            </a:xfrm>
            <a:prstGeom prst="line">
              <a:avLst/>
            </a:prstGeom>
            <a:noFill/>
            <a:ln w="12700" cap="flat" cmpd="sng" algn="ctr">
              <a:solidFill>
                <a:sysClr val="windowText" lastClr="000000"/>
              </a:solidFill>
              <a:prstDash val="solid"/>
              <a:miter lim="800000"/>
            </a:ln>
            <a:effectLst/>
          </p:spPr>
        </p:cxnSp>
        <p:cxnSp>
          <p:nvCxnSpPr>
            <p:cNvPr id="29" name="直接连接符 28">
              <a:extLst>
                <a:ext uri="{FF2B5EF4-FFF2-40B4-BE49-F238E27FC236}">
                  <a16:creationId xmlns:a16="http://schemas.microsoft.com/office/drawing/2014/main" id="{7270DDC4-7DE6-3687-680A-CB4496BD7572}"/>
                </a:ext>
              </a:extLst>
            </p:cNvPr>
            <p:cNvCxnSpPr>
              <a:cxnSpLocks/>
              <a:stCxn id="18" idx="5"/>
              <a:endCxn id="22" idx="1"/>
            </p:cNvCxnSpPr>
            <p:nvPr/>
          </p:nvCxnSpPr>
          <p:spPr>
            <a:xfrm flipH="1">
              <a:off x="9041391" y="5475815"/>
              <a:ext cx="55201" cy="316605"/>
            </a:xfrm>
            <a:prstGeom prst="line">
              <a:avLst/>
            </a:prstGeom>
            <a:noFill/>
            <a:ln w="12700" cap="flat" cmpd="sng" algn="ctr">
              <a:solidFill>
                <a:sysClr val="windowText" lastClr="000000"/>
              </a:solidFill>
              <a:prstDash val="solid"/>
              <a:miter lim="800000"/>
            </a:ln>
            <a:effectLst/>
          </p:spPr>
        </p:cxnSp>
        <p:cxnSp>
          <p:nvCxnSpPr>
            <p:cNvPr id="56" name="直接连接符 55">
              <a:extLst>
                <a:ext uri="{FF2B5EF4-FFF2-40B4-BE49-F238E27FC236}">
                  <a16:creationId xmlns:a16="http://schemas.microsoft.com/office/drawing/2014/main" id="{D086DDC6-1A56-BB6B-C74E-80E528F126AD}"/>
                </a:ext>
              </a:extLst>
            </p:cNvPr>
            <p:cNvCxnSpPr>
              <a:cxnSpLocks/>
              <a:stCxn id="23" idx="5"/>
              <a:endCxn id="18" idx="2"/>
            </p:cNvCxnSpPr>
            <p:nvPr/>
          </p:nvCxnSpPr>
          <p:spPr>
            <a:xfrm>
              <a:off x="8663327" y="5189511"/>
              <a:ext cx="369095" cy="179402"/>
            </a:xfrm>
            <a:prstGeom prst="line">
              <a:avLst/>
            </a:prstGeom>
            <a:noFill/>
            <a:ln w="12700" cap="flat" cmpd="sng" algn="ctr">
              <a:solidFill>
                <a:sysClr val="windowText" lastClr="000000"/>
              </a:solidFill>
              <a:prstDash val="solid"/>
              <a:miter lim="800000"/>
            </a:ln>
            <a:effectLst/>
          </p:spPr>
        </p:cxnSp>
        <p:cxnSp>
          <p:nvCxnSpPr>
            <p:cNvPr id="57" name="直接连接符 56">
              <a:extLst>
                <a:ext uri="{FF2B5EF4-FFF2-40B4-BE49-F238E27FC236}">
                  <a16:creationId xmlns:a16="http://schemas.microsoft.com/office/drawing/2014/main" id="{2F644244-A147-9391-9D57-262EAC7522A2}"/>
                </a:ext>
              </a:extLst>
            </p:cNvPr>
            <p:cNvCxnSpPr>
              <a:cxnSpLocks/>
              <a:stCxn id="21" idx="7"/>
              <a:endCxn id="18" idx="3"/>
            </p:cNvCxnSpPr>
            <p:nvPr/>
          </p:nvCxnSpPr>
          <p:spPr>
            <a:xfrm flipV="1">
              <a:off x="8707493" y="5419260"/>
              <a:ext cx="312809" cy="104683"/>
            </a:xfrm>
            <a:prstGeom prst="line">
              <a:avLst/>
            </a:prstGeom>
            <a:noFill/>
            <a:ln w="12700" cap="flat" cmpd="sng" algn="ctr">
              <a:solidFill>
                <a:sysClr val="windowText" lastClr="000000">
                  <a:alpha val="97000"/>
                </a:sysClr>
              </a:solidFill>
              <a:prstDash val="solid"/>
              <a:miter lim="800000"/>
            </a:ln>
            <a:effectLst/>
          </p:spPr>
        </p:cxnSp>
        <p:cxnSp>
          <p:nvCxnSpPr>
            <p:cNvPr id="58" name="直接连接符 57">
              <a:extLst>
                <a:ext uri="{FF2B5EF4-FFF2-40B4-BE49-F238E27FC236}">
                  <a16:creationId xmlns:a16="http://schemas.microsoft.com/office/drawing/2014/main" id="{20DEE667-CAEF-F3F6-D9AF-3234E35D09DD}"/>
                </a:ext>
              </a:extLst>
            </p:cNvPr>
            <p:cNvCxnSpPr>
              <a:cxnSpLocks/>
              <a:stCxn id="21" idx="5"/>
              <a:endCxn id="25" idx="1"/>
            </p:cNvCxnSpPr>
            <p:nvPr/>
          </p:nvCxnSpPr>
          <p:spPr>
            <a:xfrm>
              <a:off x="8682415" y="5616175"/>
              <a:ext cx="7669" cy="336260"/>
            </a:xfrm>
            <a:prstGeom prst="line">
              <a:avLst/>
            </a:prstGeom>
            <a:noFill/>
            <a:ln w="12700" cap="flat" cmpd="sng" algn="ctr">
              <a:solidFill>
                <a:sysClr val="windowText" lastClr="000000"/>
              </a:solidFill>
              <a:prstDash val="solid"/>
              <a:miter lim="800000"/>
            </a:ln>
            <a:effectLst/>
          </p:spPr>
        </p:cxnSp>
        <p:cxnSp>
          <p:nvCxnSpPr>
            <p:cNvPr id="59" name="直接连接符 58">
              <a:extLst>
                <a:ext uri="{FF2B5EF4-FFF2-40B4-BE49-F238E27FC236}">
                  <a16:creationId xmlns:a16="http://schemas.microsoft.com/office/drawing/2014/main" id="{C19D264B-553C-799B-7647-98E8F31F9786}"/>
                </a:ext>
              </a:extLst>
            </p:cNvPr>
            <p:cNvCxnSpPr>
              <a:cxnSpLocks/>
              <a:stCxn id="24" idx="7"/>
              <a:endCxn id="21" idx="3"/>
            </p:cNvCxnSpPr>
            <p:nvPr/>
          </p:nvCxnSpPr>
          <p:spPr>
            <a:xfrm flipV="1">
              <a:off x="8329269" y="5591028"/>
              <a:ext cx="262085" cy="194479"/>
            </a:xfrm>
            <a:prstGeom prst="line">
              <a:avLst/>
            </a:prstGeom>
            <a:noFill/>
            <a:ln w="12700" cap="flat" cmpd="sng" algn="ctr">
              <a:solidFill>
                <a:sysClr val="windowText" lastClr="000000"/>
              </a:solidFill>
              <a:prstDash val="solid"/>
              <a:miter lim="800000"/>
            </a:ln>
            <a:effectLst/>
          </p:spPr>
        </p:cxnSp>
        <p:sp>
          <p:nvSpPr>
            <p:cNvPr id="60" name="星形: 五角 59">
              <a:extLst>
                <a:ext uri="{FF2B5EF4-FFF2-40B4-BE49-F238E27FC236}">
                  <a16:creationId xmlns:a16="http://schemas.microsoft.com/office/drawing/2014/main" id="{3DD85B99-842B-2F52-1873-04CFA1AD513F}"/>
                </a:ext>
              </a:extLst>
            </p:cNvPr>
            <p:cNvSpPr/>
            <p:nvPr/>
          </p:nvSpPr>
          <p:spPr>
            <a:xfrm>
              <a:off x="8071753" y="5666655"/>
              <a:ext cx="121559" cy="129941"/>
            </a:xfrm>
            <a:prstGeom prst="star5">
              <a:avLst/>
            </a:prstGeom>
            <a:solidFill>
              <a:srgbClr val="C00000"/>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cxnSp>
          <p:nvCxnSpPr>
            <p:cNvPr id="61" name="直接箭头连接符 60">
              <a:extLst>
                <a:ext uri="{FF2B5EF4-FFF2-40B4-BE49-F238E27FC236}">
                  <a16:creationId xmlns:a16="http://schemas.microsoft.com/office/drawing/2014/main" id="{3A91EA23-4C1A-E6C3-90D1-ED5F989A939D}"/>
                </a:ext>
              </a:extLst>
            </p:cNvPr>
            <p:cNvCxnSpPr>
              <a:cxnSpLocks noChangeAspect="1"/>
              <a:endCxn id="17" idx="7"/>
            </p:cNvCxnSpPr>
            <p:nvPr/>
          </p:nvCxnSpPr>
          <p:spPr>
            <a:xfrm flipH="1">
              <a:off x="9049345" y="4822521"/>
              <a:ext cx="351738" cy="146621"/>
            </a:xfrm>
            <a:prstGeom prst="straightConnector1">
              <a:avLst/>
            </a:prstGeom>
            <a:noFill/>
            <a:ln w="19050" cap="flat" cmpd="sng" algn="ctr">
              <a:solidFill>
                <a:sysClr val="windowText" lastClr="000000"/>
              </a:solidFill>
              <a:prstDash val="solid"/>
              <a:miter lim="800000"/>
              <a:tailEnd type="triangle"/>
            </a:ln>
            <a:effectLst/>
          </p:spPr>
        </p:cxnSp>
      </p:grpSp>
      <p:sp>
        <p:nvSpPr>
          <p:cNvPr id="62" name="文本框 61">
            <a:extLst>
              <a:ext uri="{FF2B5EF4-FFF2-40B4-BE49-F238E27FC236}">
                <a16:creationId xmlns:a16="http://schemas.microsoft.com/office/drawing/2014/main" id="{DF016C99-AF35-A1A2-C22C-F92DE471F062}"/>
              </a:ext>
            </a:extLst>
          </p:cNvPr>
          <p:cNvSpPr txBox="1"/>
          <p:nvPr/>
        </p:nvSpPr>
        <p:spPr>
          <a:xfrm>
            <a:off x="8683355" y="4727338"/>
            <a:ext cx="1962150" cy="523220"/>
          </a:xfrm>
          <a:prstGeom prst="rect">
            <a:avLst/>
          </a:prstGeom>
          <a:noFill/>
        </p:spPr>
        <p:txBody>
          <a:bodyPr wrap="square" rtlCol="0">
            <a:spAutoFit/>
          </a:bodyPr>
          <a:lstStyle/>
          <a:p>
            <a:pPr algn="ctr"/>
            <a:r>
              <a:rPr lang="en-US" altLang="zh-CN" sz="2800" dirty="0"/>
              <a:t>Graph</a:t>
            </a:r>
          </a:p>
        </p:txBody>
      </p:sp>
      <p:sp>
        <p:nvSpPr>
          <p:cNvPr id="63" name="灯片编号占位符 62">
            <a:extLst>
              <a:ext uri="{FF2B5EF4-FFF2-40B4-BE49-F238E27FC236}">
                <a16:creationId xmlns:a16="http://schemas.microsoft.com/office/drawing/2014/main" id="{4C0AFBBC-3A30-BEA7-2C93-9C07F8361796}"/>
              </a:ext>
            </a:extLst>
          </p:cNvPr>
          <p:cNvSpPr>
            <a:spLocks noGrp="1"/>
          </p:cNvSpPr>
          <p:nvPr>
            <p:ph type="sldNum" sz="quarter" idx="12"/>
          </p:nvPr>
        </p:nvSpPr>
        <p:spPr/>
        <p:txBody>
          <a:bodyPr/>
          <a:lstStyle/>
          <a:p>
            <a:fld id="{565CE74E-AB26-4998-AD42-012C4C1AD076}" type="slidenum">
              <a:rPr lang="zh-CN" altLang="en-US" smtClean="0"/>
              <a:t>3</a:t>
            </a:fld>
            <a:endParaRPr lang="zh-CN" altLang="en-US" dirty="0"/>
          </a:p>
        </p:txBody>
      </p:sp>
    </p:spTree>
    <p:extLst>
      <p:ext uri="{BB962C8B-B14F-4D97-AF65-F5344CB8AC3E}">
        <p14:creationId xmlns:p14="http://schemas.microsoft.com/office/powerpoint/2010/main" val="79767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par>
                          <p:cTn id="21" fill="hold">
                            <p:stCondLst>
                              <p:cond delay="1500"/>
                            </p:stCondLst>
                            <p:childTnLst>
                              <p:par>
                                <p:cTn id="22" presetID="26" presetClass="emph" presetSubtype="0" fill="hold" nodeType="afterEffect">
                                  <p:stCondLst>
                                    <p:cond delay="0"/>
                                  </p:stCondLst>
                                  <p:childTnLst>
                                    <p:animEffect transition="out" filter="fade">
                                      <p:cBhvr>
                                        <p:cTn id="23" dur="500" tmFilter="0, 0; .2, .5; .8, .5; 1, 0"/>
                                        <p:tgtEl>
                                          <p:spTgt spid="12"/>
                                        </p:tgtEl>
                                      </p:cBhvr>
                                    </p:animEffect>
                                    <p:animScale>
                                      <p:cBhvr>
                                        <p:cTn id="24" dur="250" autoRev="1" fill="hold"/>
                                        <p:tgtEl>
                                          <p:spTgt spid="12"/>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Effect transition="in" filter="fade">
                                      <p:cBhvr>
                                        <p:cTn id="29" dur="500"/>
                                        <p:tgtEl>
                                          <p:spTgt spid="4">
                                            <p:txEl>
                                              <p:pRg st="0" end="0"/>
                                            </p:txEl>
                                          </p:spTgt>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fade">
                                      <p:cBhvr>
                                        <p:cTn id="33" dur="500"/>
                                        <p:tgtEl>
                                          <p:spTgt spid="4">
                                            <p:txEl>
                                              <p:pRg st="1" end="1"/>
                                            </p:txEl>
                                          </p:spTgt>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fade">
                                      <p:cBhvr>
                                        <p:cTn id="37" dur="500"/>
                                        <p:tgtEl>
                                          <p:spTgt spid="4">
                                            <p:txEl>
                                              <p:pRg st="2" end="2"/>
                                            </p:txEl>
                                          </p:spTgt>
                                        </p:tgtEl>
                                      </p:cBhvr>
                                    </p:animEffect>
                                  </p:childTnLst>
                                </p:cTn>
                              </p:par>
                            </p:childTnLst>
                          </p:cTn>
                        </p:par>
                        <p:par>
                          <p:cTn id="38" fill="hold">
                            <p:stCondLst>
                              <p:cond delay="1500"/>
                            </p:stCondLst>
                            <p:childTnLst>
                              <p:par>
                                <p:cTn id="39" presetID="10" presetClass="entr" presetSubtype="0" fill="hold" nodeType="after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Effect transition="in" filter="fade">
                                      <p:cBhvr>
                                        <p:cTn id="41" dur="500"/>
                                        <p:tgtEl>
                                          <p:spTgt spid="4">
                                            <p:txEl>
                                              <p:pRg st="3" end="3"/>
                                            </p:txEl>
                                          </p:spTgt>
                                        </p:tgtEl>
                                      </p:cBhvr>
                                    </p:animEffect>
                                  </p:childTnLst>
                                </p:cTn>
                              </p:par>
                            </p:childTnLst>
                          </p:cTn>
                        </p:par>
                        <p:par>
                          <p:cTn id="42" fill="hold">
                            <p:stCondLst>
                              <p:cond delay="2000"/>
                            </p:stCondLst>
                            <p:childTnLst>
                              <p:par>
                                <p:cTn id="43" presetID="10" presetClass="entr" presetSubtype="0"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down)">
                                      <p:cBhvr>
                                        <p:cTn id="50" dur="500"/>
                                        <p:tgtEl>
                                          <p:spTgt spid="1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2"/>
                                        </p:tgtEl>
                                        <p:attrNameLst>
                                          <p:attrName>style.visibility</p:attrName>
                                        </p:attrNameLst>
                                      </p:cBhvr>
                                      <p:to>
                                        <p:strVal val="visible"/>
                                      </p:to>
                                    </p:set>
                                    <p:animEffect transition="in" filter="fade">
                                      <p:cBhvr>
                                        <p:cTn id="53"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909C6-31B3-561E-0D19-780579F41013}"/>
            </a:ext>
          </a:extLst>
        </p:cNvPr>
        <p:cNvGrpSpPr/>
        <p:nvPr/>
      </p:nvGrpSpPr>
      <p:grpSpPr>
        <a:xfrm>
          <a:off x="0" y="0"/>
          <a:ext cx="0" cy="0"/>
          <a:chOff x="0" y="0"/>
          <a:chExt cx="0" cy="0"/>
        </a:xfrm>
      </p:grpSpPr>
      <p:cxnSp>
        <p:nvCxnSpPr>
          <p:cNvPr id="66" name="直接连接符 65">
            <a:extLst>
              <a:ext uri="{FF2B5EF4-FFF2-40B4-BE49-F238E27FC236}">
                <a16:creationId xmlns:a16="http://schemas.microsoft.com/office/drawing/2014/main" id="{3BA9CE21-8E5C-AB22-D6F5-95127B7CAE01}"/>
              </a:ext>
            </a:extLst>
          </p:cNvPr>
          <p:cNvCxnSpPr>
            <a:cxnSpLocks noChangeAspect="1"/>
            <a:stCxn id="36" idx="1"/>
            <a:endCxn id="32" idx="5"/>
          </p:cNvCxnSpPr>
          <p:nvPr/>
        </p:nvCxnSpPr>
        <p:spPr>
          <a:xfrm flipH="1" flipV="1">
            <a:off x="2377763" y="3893148"/>
            <a:ext cx="97025" cy="990983"/>
          </a:xfrm>
          <a:prstGeom prst="line">
            <a:avLst/>
          </a:prstGeom>
          <a:noFill/>
          <a:ln w="139700" cap="flat" cmpd="sng" algn="ctr">
            <a:solidFill>
              <a:srgbClr val="A5A5A5">
                <a:alpha val="50000"/>
              </a:srgbClr>
            </a:solidFill>
            <a:prstDash val="solid"/>
            <a:miter lim="800000"/>
          </a:ln>
          <a:effectLst/>
        </p:spPr>
      </p:cxnSp>
      <p:cxnSp>
        <p:nvCxnSpPr>
          <p:cNvPr id="55" name="直接连接符 54">
            <a:extLst>
              <a:ext uri="{FF2B5EF4-FFF2-40B4-BE49-F238E27FC236}">
                <a16:creationId xmlns:a16="http://schemas.microsoft.com/office/drawing/2014/main" id="{FCE03A62-4E89-5D72-D2A9-53C8722065FD}"/>
              </a:ext>
            </a:extLst>
          </p:cNvPr>
          <p:cNvCxnSpPr>
            <a:cxnSpLocks noChangeAspect="1"/>
            <a:stCxn id="7" idx="5"/>
            <a:endCxn id="22" idx="1"/>
          </p:cNvCxnSpPr>
          <p:nvPr/>
        </p:nvCxnSpPr>
        <p:spPr>
          <a:xfrm flipH="1">
            <a:off x="3519560" y="3454577"/>
            <a:ext cx="166144" cy="954870"/>
          </a:xfrm>
          <a:prstGeom prst="line">
            <a:avLst/>
          </a:prstGeom>
          <a:noFill/>
          <a:ln w="139700" cap="flat" cmpd="sng" algn="ctr">
            <a:solidFill>
              <a:schemeClr val="bg2">
                <a:lumMod val="75000"/>
                <a:alpha val="50000"/>
              </a:schemeClr>
            </a:solidFill>
            <a:prstDash val="solid"/>
            <a:miter lim="800000"/>
          </a:ln>
          <a:effectLst/>
        </p:spPr>
      </p:cxnSp>
      <p:cxnSp>
        <p:nvCxnSpPr>
          <p:cNvPr id="52" name="直接连接符 51">
            <a:extLst>
              <a:ext uri="{FF2B5EF4-FFF2-40B4-BE49-F238E27FC236}">
                <a16:creationId xmlns:a16="http://schemas.microsoft.com/office/drawing/2014/main" id="{98DEC005-0094-5C7E-F260-3A4C238F1029}"/>
              </a:ext>
            </a:extLst>
          </p:cNvPr>
          <p:cNvCxnSpPr>
            <a:cxnSpLocks noChangeAspect="1"/>
            <a:stCxn id="7" idx="6"/>
            <a:endCxn id="20" idx="2"/>
          </p:cNvCxnSpPr>
          <p:nvPr/>
        </p:nvCxnSpPr>
        <p:spPr>
          <a:xfrm>
            <a:off x="3817665" y="3373704"/>
            <a:ext cx="786488" cy="817667"/>
          </a:xfrm>
          <a:prstGeom prst="line">
            <a:avLst/>
          </a:prstGeom>
          <a:noFill/>
          <a:ln w="139700" cap="flat" cmpd="sng" algn="ctr">
            <a:solidFill>
              <a:schemeClr val="bg2">
                <a:lumMod val="75000"/>
                <a:alpha val="50000"/>
              </a:schemeClr>
            </a:solidFill>
            <a:prstDash val="solid"/>
            <a:miter lim="800000"/>
          </a:ln>
          <a:effectLst/>
        </p:spPr>
      </p:cxnSp>
      <p:cxnSp>
        <p:nvCxnSpPr>
          <p:cNvPr id="48" name="直接连接符 47">
            <a:extLst>
              <a:ext uri="{FF2B5EF4-FFF2-40B4-BE49-F238E27FC236}">
                <a16:creationId xmlns:a16="http://schemas.microsoft.com/office/drawing/2014/main" id="{B14361B1-21AC-7CD1-3DAE-1292F944BBD2}"/>
              </a:ext>
            </a:extLst>
          </p:cNvPr>
          <p:cNvCxnSpPr>
            <a:cxnSpLocks noChangeAspect="1"/>
            <a:stCxn id="23" idx="5"/>
            <a:endCxn id="7" idx="2"/>
          </p:cNvCxnSpPr>
          <p:nvPr/>
        </p:nvCxnSpPr>
        <p:spPr>
          <a:xfrm>
            <a:off x="2381632" y="2605009"/>
            <a:ext cx="1112452" cy="531867"/>
          </a:xfrm>
          <a:prstGeom prst="line">
            <a:avLst/>
          </a:prstGeom>
          <a:noFill/>
          <a:ln w="139700" cap="flat" cmpd="sng" algn="ctr">
            <a:solidFill>
              <a:schemeClr val="bg2">
                <a:lumMod val="75000"/>
                <a:alpha val="50000"/>
              </a:schemeClr>
            </a:solidFill>
            <a:prstDash val="solid"/>
            <a:miter lim="800000"/>
          </a:ln>
          <a:effectLst/>
        </p:spPr>
      </p:cxnSp>
      <p:sp>
        <p:nvSpPr>
          <p:cNvPr id="5" name="椭圆 4">
            <a:extLst>
              <a:ext uri="{FF2B5EF4-FFF2-40B4-BE49-F238E27FC236}">
                <a16:creationId xmlns:a16="http://schemas.microsoft.com/office/drawing/2014/main" id="{A4239976-0440-4836-83AF-DF78C8BC7B1D}"/>
              </a:ext>
            </a:extLst>
          </p:cNvPr>
          <p:cNvSpPr>
            <a:spLocks noChangeAspect="1"/>
          </p:cNvSpPr>
          <p:nvPr/>
        </p:nvSpPr>
        <p:spPr>
          <a:xfrm rot="2007779">
            <a:off x="3144548" y="1770946"/>
            <a:ext cx="400989" cy="405028"/>
          </a:xfrm>
          <a:prstGeom prst="ellipse">
            <a:avLst/>
          </a:prstGeom>
          <a:solidFill>
            <a:srgbClr val="FFC000"/>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 name="标题 1">
            <a:extLst>
              <a:ext uri="{FF2B5EF4-FFF2-40B4-BE49-F238E27FC236}">
                <a16:creationId xmlns:a16="http://schemas.microsoft.com/office/drawing/2014/main" id="{CC7B70AB-6AFF-8516-35D1-E1FB47E722E2}"/>
              </a:ext>
            </a:extLst>
          </p:cNvPr>
          <p:cNvSpPr>
            <a:spLocks noGrp="1"/>
          </p:cNvSpPr>
          <p:nvPr>
            <p:ph type="title"/>
          </p:nvPr>
        </p:nvSpPr>
        <p:spPr/>
        <p:txBody>
          <a:bodyPr/>
          <a:lstStyle/>
          <a:p>
            <a:r>
              <a:rPr lang="en-US" altLang="zh-CN" dirty="0">
                <a:latin typeface="+mj-lt"/>
              </a:rPr>
              <a:t>Graph-based ANN Search</a:t>
            </a:r>
            <a:endParaRPr lang="zh-CN" altLang="en-US" dirty="0">
              <a:latin typeface="+mj-lt"/>
            </a:endParaRPr>
          </a:p>
        </p:txBody>
      </p:sp>
      <p:cxnSp>
        <p:nvCxnSpPr>
          <p:cNvPr id="14" name="直接连接符 13">
            <a:extLst>
              <a:ext uri="{FF2B5EF4-FFF2-40B4-BE49-F238E27FC236}">
                <a16:creationId xmlns:a16="http://schemas.microsoft.com/office/drawing/2014/main" id="{329B97E6-ECCD-C799-8A43-9752A6AB14B9}"/>
              </a:ext>
            </a:extLst>
          </p:cNvPr>
          <p:cNvCxnSpPr>
            <a:cxnSpLocks noChangeAspect="1"/>
            <a:stCxn id="72" idx="0"/>
            <a:endCxn id="32" idx="3"/>
          </p:cNvCxnSpPr>
          <p:nvPr/>
        </p:nvCxnSpPr>
        <p:spPr>
          <a:xfrm flipV="1">
            <a:off x="1367851" y="3725685"/>
            <a:ext cx="781104" cy="651257"/>
          </a:xfrm>
          <a:prstGeom prst="line">
            <a:avLst/>
          </a:prstGeom>
          <a:noFill/>
          <a:ln w="139700" cap="flat" cmpd="sng" algn="ctr">
            <a:solidFill>
              <a:srgbClr val="A5A5A5">
                <a:alpha val="50000"/>
              </a:srgbClr>
            </a:solidFill>
            <a:prstDash val="solid"/>
            <a:miter lim="800000"/>
          </a:ln>
          <a:effectLst/>
        </p:spPr>
      </p:cxnSp>
      <p:cxnSp>
        <p:nvCxnSpPr>
          <p:cNvPr id="15" name="直接连接符 14">
            <a:extLst>
              <a:ext uri="{FF2B5EF4-FFF2-40B4-BE49-F238E27FC236}">
                <a16:creationId xmlns:a16="http://schemas.microsoft.com/office/drawing/2014/main" id="{12CDF100-203A-AE5E-2950-6F5FC0CBD035}"/>
              </a:ext>
            </a:extLst>
          </p:cNvPr>
          <p:cNvCxnSpPr>
            <a:cxnSpLocks noChangeAspect="1"/>
            <a:stCxn id="32" idx="7"/>
          </p:cNvCxnSpPr>
          <p:nvPr/>
        </p:nvCxnSpPr>
        <p:spPr>
          <a:xfrm flipV="1">
            <a:off x="2546912" y="3283422"/>
            <a:ext cx="902405" cy="378615"/>
          </a:xfrm>
          <a:prstGeom prst="line">
            <a:avLst/>
          </a:prstGeom>
          <a:noFill/>
          <a:ln w="139700" cap="flat" cmpd="sng" algn="ctr">
            <a:solidFill>
              <a:srgbClr val="A5A5A5">
                <a:alpha val="50000"/>
              </a:srgbClr>
            </a:solidFill>
            <a:prstDash val="solid"/>
            <a:miter lim="800000"/>
          </a:ln>
          <a:effectLst/>
        </p:spPr>
      </p:cxnSp>
      <p:cxnSp>
        <p:nvCxnSpPr>
          <p:cNvPr id="16" name="直接连接符 15">
            <a:extLst>
              <a:ext uri="{FF2B5EF4-FFF2-40B4-BE49-F238E27FC236}">
                <a16:creationId xmlns:a16="http://schemas.microsoft.com/office/drawing/2014/main" id="{4151460B-9D6F-91E7-C11C-F33782C6CA07}"/>
              </a:ext>
            </a:extLst>
          </p:cNvPr>
          <p:cNvCxnSpPr>
            <a:cxnSpLocks noChangeAspect="1"/>
            <a:stCxn id="17" idx="5"/>
            <a:endCxn id="7" idx="1"/>
          </p:cNvCxnSpPr>
          <p:nvPr/>
        </p:nvCxnSpPr>
        <p:spPr>
          <a:xfrm>
            <a:off x="3384355" y="2171095"/>
            <a:ext cx="241690" cy="884908"/>
          </a:xfrm>
          <a:prstGeom prst="line">
            <a:avLst/>
          </a:prstGeom>
          <a:noFill/>
          <a:ln w="139700" cap="flat" cmpd="sng" algn="ctr">
            <a:solidFill>
              <a:schemeClr val="bg2">
                <a:lumMod val="75000"/>
                <a:alpha val="50000"/>
              </a:schemeClr>
            </a:solidFill>
            <a:prstDash val="solid"/>
            <a:miter lim="800000"/>
          </a:ln>
          <a:effectLst/>
        </p:spPr>
      </p:cxnSp>
      <p:sp>
        <p:nvSpPr>
          <p:cNvPr id="17" name="椭圆 16">
            <a:extLst>
              <a:ext uri="{FF2B5EF4-FFF2-40B4-BE49-F238E27FC236}">
                <a16:creationId xmlns:a16="http://schemas.microsoft.com/office/drawing/2014/main" id="{4F36B0B1-438E-5015-F651-1E83A390AADF}"/>
              </a:ext>
            </a:extLst>
          </p:cNvPr>
          <p:cNvSpPr>
            <a:spLocks noChangeAspect="1"/>
          </p:cNvSpPr>
          <p:nvPr/>
        </p:nvSpPr>
        <p:spPr>
          <a:xfrm rot="2007779">
            <a:off x="3144548" y="1770946"/>
            <a:ext cx="400989" cy="405028"/>
          </a:xfrm>
          <a:prstGeom prst="ellipse">
            <a:avLst/>
          </a:prstGeom>
          <a:solidFill>
            <a:schemeClr val="bg2">
              <a:lumMod val="75000"/>
            </a:scheme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8" name="椭圆 17">
            <a:extLst>
              <a:ext uri="{FF2B5EF4-FFF2-40B4-BE49-F238E27FC236}">
                <a16:creationId xmlns:a16="http://schemas.microsoft.com/office/drawing/2014/main" id="{35F5D58E-0C2D-6976-33D2-642C87186FA4}"/>
              </a:ext>
            </a:extLst>
          </p:cNvPr>
          <p:cNvSpPr>
            <a:spLocks noChangeAspect="1"/>
          </p:cNvSpPr>
          <p:nvPr/>
        </p:nvSpPr>
        <p:spPr>
          <a:xfrm rot="2172011">
            <a:off x="3454335" y="3052883"/>
            <a:ext cx="400989" cy="405028"/>
          </a:xfrm>
          <a:prstGeom prst="ellipse">
            <a:avLst/>
          </a:prstGeom>
          <a:solidFill>
            <a:schemeClr val="bg1"/>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19" name="椭圆 18">
            <a:extLst>
              <a:ext uri="{FF2B5EF4-FFF2-40B4-BE49-F238E27FC236}">
                <a16:creationId xmlns:a16="http://schemas.microsoft.com/office/drawing/2014/main" id="{7AD926EE-5866-B53B-B76A-17D191015156}"/>
              </a:ext>
            </a:extLst>
          </p:cNvPr>
          <p:cNvSpPr>
            <a:spLocks noChangeAspect="1"/>
          </p:cNvSpPr>
          <p:nvPr/>
        </p:nvSpPr>
        <p:spPr>
          <a:xfrm rot="3575981">
            <a:off x="5425305" y="3235844"/>
            <a:ext cx="405028" cy="400989"/>
          </a:xfrm>
          <a:prstGeom prst="ellipse">
            <a:avLst/>
          </a:prstGeom>
          <a:solidFill>
            <a:sysClr val="window" lastClr="FFFFFF"/>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0" name="椭圆 19">
            <a:extLst>
              <a:ext uri="{FF2B5EF4-FFF2-40B4-BE49-F238E27FC236}">
                <a16:creationId xmlns:a16="http://schemas.microsoft.com/office/drawing/2014/main" id="{F4CDF5A0-C6E7-B749-9363-E6B0C9EF4308}"/>
              </a:ext>
            </a:extLst>
          </p:cNvPr>
          <p:cNvSpPr>
            <a:spLocks noChangeAspect="1"/>
          </p:cNvSpPr>
          <p:nvPr/>
        </p:nvSpPr>
        <p:spPr>
          <a:xfrm rot="1196792">
            <a:off x="4592126" y="4057254"/>
            <a:ext cx="400989" cy="405028"/>
          </a:xfrm>
          <a:prstGeom prst="ellipse">
            <a:avLst/>
          </a:prstGeom>
          <a:solidFill>
            <a:schemeClr val="bg1"/>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1" name="椭圆 20">
            <a:extLst>
              <a:ext uri="{FF2B5EF4-FFF2-40B4-BE49-F238E27FC236}">
                <a16:creationId xmlns:a16="http://schemas.microsoft.com/office/drawing/2014/main" id="{868A575C-326D-0F44-FF85-D7CA0CE7C85B}"/>
              </a:ext>
            </a:extLst>
          </p:cNvPr>
          <p:cNvSpPr>
            <a:spLocks noChangeAspect="1"/>
          </p:cNvSpPr>
          <p:nvPr/>
        </p:nvSpPr>
        <p:spPr>
          <a:xfrm rot="918207">
            <a:off x="2148548" y="3490464"/>
            <a:ext cx="400989" cy="405028"/>
          </a:xfrm>
          <a:prstGeom prst="ellipse">
            <a:avLst/>
          </a:prstGeom>
          <a:solidFill>
            <a:schemeClr val="bg1"/>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2" name="椭圆 21">
            <a:extLst>
              <a:ext uri="{FF2B5EF4-FFF2-40B4-BE49-F238E27FC236}">
                <a16:creationId xmlns:a16="http://schemas.microsoft.com/office/drawing/2014/main" id="{8DDAD7D1-C7CB-A421-DEED-316A4C2A13E9}"/>
              </a:ext>
            </a:extLst>
          </p:cNvPr>
          <p:cNvSpPr>
            <a:spLocks noChangeAspect="1"/>
          </p:cNvSpPr>
          <p:nvPr/>
        </p:nvSpPr>
        <p:spPr>
          <a:xfrm rot="3583958">
            <a:off x="3266778" y="4404089"/>
            <a:ext cx="405028" cy="400989"/>
          </a:xfrm>
          <a:prstGeom prst="ellipse">
            <a:avLst/>
          </a:prstGeom>
          <a:solidFill>
            <a:schemeClr val="bg1"/>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3" name="椭圆 22">
            <a:extLst>
              <a:ext uri="{FF2B5EF4-FFF2-40B4-BE49-F238E27FC236}">
                <a16:creationId xmlns:a16="http://schemas.microsoft.com/office/drawing/2014/main" id="{03E5901E-3121-AF4F-AF9D-E8730A5481D9}"/>
              </a:ext>
            </a:extLst>
          </p:cNvPr>
          <p:cNvSpPr>
            <a:spLocks noChangeAspect="1"/>
          </p:cNvSpPr>
          <p:nvPr/>
        </p:nvSpPr>
        <p:spPr>
          <a:xfrm rot="20703298">
            <a:off x="2007232" y="2300702"/>
            <a:ext cx="400989" cy="405028"/>
          </a:xfrm>
          <a:prstGeom prst="ellipse">
            <a:avLst/>
          </a:prstGeom>
          <a:solidFill>
            <a:schemeClr val="bg1"/>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4" name="椭圆 23">
            <a:extLst>
              <a:ext uri="{FF2B5EF4-FFF2-40B4-BE49-F238E27FC236}">
                <a16:creationId xmlns:a16="http://schemas.microsoft.com/office/drawing/2014/main" id="{4B2B1CBD-463C-386F-A157-3F9C72D28194}"/>
              </a:ext>
            </a:extLst>
          </p:cNvPr>
          <p:cNvSpPr>
            <a:spLocks noChangeAspect="1"/>
          </p:cNvSpPr>
          <p:nvPr/>
        </p:nvSpPr>
        <p:spPr>
          <a:xfrm rot="21243937">
            <a:off x="1046573" y="4336523"/>
            <a:ext cx="400989" cy="405028"/>
          </a:xfrm>
          <a:prstGeom prst="ellipse">
            <a:avLst/>
          </a:prstGeom>
          <a:solidFill>
            <a:schemeClr val="bg1"/>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25" name="椭圆 24">
            <a:extLst>
              <a:ext uri="{FF2B5EF4-FFF2-40B4-BE49-F238E27FC236}">
                <a16:creationId xmlns:a16="http://schemas.microsoft.com/office/drawing/2014/main" id="{8E0AABE2-7560-FF79-B834-F1F9F111E28C}"/>
              </a:ext>
            </a:extLst>
          </p:cNvPr>
          <p:cNvSpPr>
            <a:spLocks noChangeAspect="1"/>
          </p:cNvSpPr>
          <p:nvPr/>
        </p:nvSpPr>
        <p:spPr>
          <a:xfrm rot="2012265">
            <a:off x="2306286" y="4880545"/>
            <a:ext cx="400989" cy="405028"/>
          </a:xfrm>
          <a:prstGeom prst="ellipse">
            <a:avLst/>
          </a:prstGeom>
          <a:solidFill>
            <a:schemeClr val="bg1"/>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cxnSp>
        <p:nvCxnSpPr>
          <p:cNvPr id="26" name="直接连接符 25">
            <a:extLst>
              <a:ext uri="{FF2B5EF4-FFF2-40B4-BE49-F238E27FC236}">
                <a16:creationId xmlns:a16="http://schemas.microsoft.com/office/drawing/2014/main" id="{FE528909-DEA3-9031-2BED-54F07166F5E6}"/>
              </a:ext>
            </a:extLst>
          </p:cNvPr>
          <p:cNvCxnSpPr>
            <a:cxnSpLocks noChangeAspect="1"/>
            <a:stCxn id="17" idx="5"/>
            <a:endCxn id="18" idx="1"/>
          </p:cNvCxnSpPr>
          <p:nvPr/>
        </p:nvCxnSpPr>
        <p:spPr>
          <a:xfrm>
            <a:off x="3384355" y="2171095"/>
            <a:ext cx="240645" cy="885015"/>
          </a:xfrm>
          <a:prstGeom prst="line">
            <a:avLst/>
          </a:prstGeom>
          <a:noFill/>
          <a:ln w="25400" cap="flat" cmpd="sng" algn="ctr">
            <a:solidFill>
              <a:sysClr val="windowText" lastClr="000000">
                <a:alpha val="97000"/>
              </a:sysClr>
            </a:solidFill>
            <a:prstDash val="solid"/>
            <a:miter lim="800000"/>
          </a:ln>
          <a:effectLst/>
        </p:spPr>
      </p:cxnSp>
      <p:cxnSp>
        <p:nvCxnSpPr>
          <p:cNvPr id="27" name="直接连接符 26">
            <a:extLst>
              <a:ext uri="{FF2B5EF4-FFF2-40B4-BE49-F238E27FC236}">
                <a16:creationId xmlns:a16="http://schemas.microsoft.com/office/drawing/2014/main" id="{9BF54BEC-49AE-7F68-7618-AEA61F740C66}"/>
              </a:ext>
            </a:extLst>
          </p:cNvPr>
          <p:cNvCxnSpPr>
            <a:cxnSpLocks noChangeAspect="1"/>
            <a:stCxn id="18" idx="6"/>
            <a:endCxn id="20" idx="2"/>
          </p:cNvCxnSpPr>
          <p:nvPr/>
        </p:nvCxnSpPr>
        <p:spPr>
          <a:xfrm>
            <a:off x="3816620" y="3373811"/>
            <a:ext cx="787533" cy="817560"/>
          </a:xfrm>
          <a:prstGeom prst="line">
            <a:avLst/>
          </a:prstGeom>
          <a:noFill/>
          <a:ln w="25400" cap="flat" cmpd="sng" algn="ctr">
            <a:solidFill>
              <a:sysClr val="windowText" lastClr="000000"/>
            </a:solidFill>
            <a:prstDash val="solid"/>
            <a:miter lim="800000"/>
          </a:ln>
          <a:effectLst/>
        </p:spPr>
      </p:cxnSp>
      <p:cxnSp>
        <p:nvCxnSpPr>
          <p:cNvPr id="28" name="直接连接符 27">
            <a:extLst>
              <a:ext uri="{FF2B5EF4-FFF2-40B4-BE49-F238E27FC236}">
                <a16:creationId xmlns:a16="http://schemas.microsoft.com/office/drawing/2014/main" id="{E3BA593E-54FA-76F7-F1C9-693C2805E322}"/>
              </a:ext>
            </a:extLst>
          </p:cNvPr>
          <p:cNvCxnSpPr>
            <a:cxnSpLocks noChangeAspect="1"/>
            <a:stCxn id="20" idx="0"/>
          </p:cNvCxnSpPr>
          <p:nvPr/>
        </p:nvCxnSpPr>
        <p:spPr>
          <a:xfrm flipV="1">
            <a:off x="4861707" y="3568075"/>
            <a:ext cx="601197" cy="501328"/>
          </a:xfrm>
          <a:prstGeom prst="line">
            <a:avLst/>
          </a:prstGeom>
          <a:noFill/>
          <a:ln w="25400" cap="flat" cmpd="sng" algn="ctr">
            <a:solidFill>
              <a:sysClr val="windowText" lastClr="000000"/>
            </a:solidFill>
            <a:prstDash val="solid"/>
            <a:miter lim="800000"/>
          </a:ln>
          <a:effectLst/>
        </p:spPr>
      </p:cxnSp>
      <p:cxnSp>
        <p:nvCxnSpPr>
          <p:cNvPr id="29" name="直接连接符 28">
            <a:extLst>
              <a:ext uri="{FF2B5EF4-FFF2-40B4-BE49-F238E27FC236}">
                <a16:creationId xmlns:a16="http://schemas.microsoft.com/office/drawing/2014/main" id="{D0F69014-D9EA-F82C-201D-58E435A14649}"/>
              </a:ext>
            </a:extLst>
          </p:cNvPr>
          <p:cNvCxnSpPr>
            <a:cxnSpLocks noChangeAspect="1"/>
            <a:stCxn id="18" idx="5"/>
            <a:endCxn id="22" idx="1"/>
          </p:cNvCxnSpPr>
          <p:nvPr/>
        </p:nvCxnSpPr>
        <p:spPr>
          <a:xfrm flipH="1">
            <a:off x="3519560" y="3454684"/>
            <a:ext cx="165099" cy="954763"/>
          </a:xfrm>
          <a:prstGeom prst="line">
            <a:avLst/>
          </a:prstGeom>
          <a:noFill/>
          <a:ln w="25400" cap="flat" cmpd="sng" algn="ctr">
            <a:solidFill>
              <a:sysClr val="windowText" lastClr="000000"/>
            </a:solidFill>
            <a:prstDash val="solid"/>
            <a:miter lim="800000"/>
          </a:ln>
          <a:effectLst/>
        </p:spPr>
      </p:cxnSp>
      <p:cxnSp>
        <p:nvCxnSpPr>
          <p:cNvPr id="56" name="直接连接符 55">
            <a:extLst>
              <a:ext uri="{FF2B5EF4-FFF2-40B4-BE49-F238E27FC236}">
                <a16:creationId xmlns:a16="http://schemas.microsoft.com/office/drawing/2014/main" id="{610C650C-CC8C-8D83-36A5-AEFCBA4C9A1C}"/>
              </a:ext>
            </a:extLst>
          </p:cNvPr>
          <p:cNvCxnSpPr>
            <a:cxnSpLocks noChangeAspect="1"/>
            <a:stCxn id="23" idx="5"/>
            <a:endCxn id="18" idx="2"/>
          </p:cNvCxnSpPr>
          <p:nvPr/>
        </p:nvCxnSpPr>
        <p:spPr>
          <a:xfrm>
            <a:off x="2381632" y="2605009"/>
            <a:ext cx="1111407" cy="531974"/>
          </a:xfrm>
          <a:prstGeom prst="line">
            <a:avLst/>
          </a:prstGeom>
          <a:noFill/>
          <a:ln w="25400" cap="flat" cmpd="sng" algn="ctr">
            <a:solidFill>
              <a:sysClr val="windowText" lastClr="000000"/>
            </a:solidFill>
            <a:prstDash val="solid"/>
            <a:miter lim="800000"/>
          </a:ln>
          <a:effectLst/>
        </p:spPr>
      </p:cxnSp>
      <p:cxnSp>
        <p:nvCxnSpPr>
          <p:cNvPr id="57" name="直接连接符 56">
            <a:extLst>
              <a:ext uri="{FF2B5EF4-FFF2-40B4-BE49-F238E27FC236}">
                <a16:creationId xmlns:a16="http://schemas.microsoft.com/office/drawing/2014/main" id="{A758C344-D531-0E7B-7E9C-0EAE7058C368}"/>
              </a:ext>
            </a:extLst>
          </p:cNvPr>
          <p:cNvCxnSpPr>
            <a:cxnSpLocks noChangeAspect="1"/>
            <a:stCxn id="32" idx="7"/>
            <a:endCxn id="7" idx="3"/>
          </p:cNvCxnSpPr>
          <p:nvPr/>
        </p:nvCxnSpPr>
        <p:spPr>
          <a:xfrm flipV="1">
            <a:off x="2546912" y="3287114"/>
            <a:ext cx="909984" cy="374923"/>
          </a:xfrm>
          <a:prstGeom prst="line">
            <a:avLst/>
          </a:prstGeom>
          <a:noFill/>
          <a:ln w="25400" cap="flat" cmpd="sng" algn="ctr">
            <a:solidFill>
              <a:sysClr val="windowText" lastClr="000000">
                <a:alpha val="97000"/>
              </a:sysClr>
            </a:solidFill>
            <a:prstDash val="solid"/>
            <a:miter lim="800000"/>
          </a:ln>
          <a:effectLst/>
        </p:spPr>
      </p:cxnSp>
      <p:cxnSp>
        <p:nvCxnSpPr>
          <p:cNvPr id="58" name="直接连接符 57">
            <a:extLst>
              <a:ext uri="{FF2B5EF4-FFF2-40B4-BE49-F238E27FC236}">
                <a16:creationId xmlns:a16="http://schemas.microsoft.com/office/drawing/2014/main" id="{108C3016-D68A-3F1D-EEFA-5E6E06D51923}"/>
              </a:ext>
            </a:extLst>
          </p:cNvPr>
          <p:cNvCxnSpPr>
            <a:cxnSpLocks noChangeAspect="1"/>
            <a:stCxn id="32" idx="5"/>
            <a:endCxn id="36" idx="1"/>
          </p:cNvCxnSpPr>
          <p:nvPr/>
        </p:nvCxnSpPr>
        <p:spPr>
          <a:xfrm>
            <a:off x="2377763" y="3893148"/>
            <a:ext cx="97025" cy="990983"/>
          </a:xfrm>
          <a:prstGeom prst="line">
            <a:avLst/>
          </a:prstGeom>
          <a:noFill/>
          <a:ln w="25400" cap="flat" cmpd="sng" algn="ctr">
            <a:solidFill>
              <a:sysClr val="windowText" lastClr="000000"/>
            </a:solidFill>
            <a:prstDash val="solid"/>
            <a:miter lim="800000"/>
          </a:ln>
          <a:effectLst/>
        </p:spPr>
      </p:cxnSp>
      <p:cxnSp>
        <p:nvCxnSpPr>
          <p:cNvPr id="59" name="直接连接符 58">
            <a:extLst>
              <a:ext uri="{FF2B5EF4-FFF2-40B4-BE49-F238E27FC236}">
                <a16:creationId xmlns:a16="http://schemas.microsoft.com/office/drawing/2014/main" id="{E07D14E3-E3C6-8B54-5293-02001D5F1C2C}"/>
              </a:ext>
            </a:extLst>
          </p:cNvPr>
          <p:cNvCxnSpPr>
            <a:cxnSpLocks noChangeAspect="1"/>
            <a:stCxn id="24" idx="7"/>
            <a:endCxn id="32" idx="3"/>
          </p:cNvCxnSpPr>
          <p:nvPr/>
        </p:nvCxnSpPr>
        <p:spPr>
          <a:xfrm flipV="1">
            <a:off x="1373274" y="3725685"/>
            <a:ext cx="775681" cy="656263"/>
          </a:xfrm>
          <a:prstGeom prst="line">
            <a:avLst/>
          </a:prstGeom>
          <a:noFill/>
          <a:ln w="25400" cap="flat" cmpd="sng" algn="ctr">
            <a:solidFill>
              <a:sysClr val="windowText" lastClr="000000"/>
            </a:solidFill>
            <a:prstDash val="solid"/>
            <a:miter lim="800000"/>
          </a:ln>
          <a:effectLst/>
        </p:spPr>
      </p:cxnSp>
      <p:sp>
        <p:nvSpPr>
          <p:cNvPr id="60" name="星形: 五角 59">
            <a:extLst>
              <a:ext uri="{FF2B5EF4-FFF2-40B4-BE49-F238E27FC236}">
                <a16:creationId xmlns:a16="http://schemas.microsoft.com/office/drawing/2014/main" id="{E8CBAE9A-2626-C5F9-23D8-606C0BF5D743}"/>
              </a:ext>
            </a:extLst>
          </p:cNvPr>
          <p:cNvSpPr>
            <a:spLocks noChangeAspect="1"/>
          </p:cNvSpPr>
          <p:nvPr/>
        </p:nvSpPr>
        <p:spPr>
          <a:xfrm>
            <a:off x="600075" y="4031404"/>
            <a:ext cx="364579" cy="388643"/>
          </a:xfrm>
          <a:prstGeom prst="star5">
            <a:avLst/>
          </a:prstGeom>
          <a:solidFill>
            <a:srgbClr val="C00000"/>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cxnSp>
        <p:nvCxnSpPr>
          <p:cNvPr id="61" name="直接箭头连接符 60">
            <a:extLst>
              <a:ext uri="{FF2B5EF4-FFF2-40B4-BE49-F238E27FC236}">
                <a16:creationId xmlns:a16="http://schemas.microsoft.com/office/drawing/2014/main" id="{241781B3-C41B-244D-B5A1-E5E32C52052C}"/>
              </a:ext>
            </a:extLst>
          </p:cNvPr>
          <p:cNvCxnSpPr>
            <a:cxnSpLocks noChangeAspect="1"/>
            <a:endCxn id="17" idx="7"/>
          </p:cNvCxnSpPr>
          <p:nvPr/>
        </p:nvCxnSpPr>
        <p:spPr>
          <a:xfrm flipH="1">
            <a:off x="3542274" y="1523504"/>
            <a:ext cx="1056586" cy="408666"/>
          </a:xfrm>
          <a:prstGeom prst="straightConnector1">
            <a:avLst/>
          </a:prstGeom>
          <a:noFill/>
          <a:ln w="38100" cap="flat" cmpd="sng" algn="ctr">
            <a:solidFill>
              <a:sysClr val="windowText" lastClr="000000"/>
            </a:solidFill>
            <a:prstDash val="solid"/>
            <a:miter lim="800000"/>
            <a:headEnd type="none" w="med" len="med"/>
            <a:tailEnd type="arrow" w="med" len="med"/>
          </a:ln>
          <a:effectLst/>
        </p:spPr>
      </p:cxnSp>
      <p:sp>
        <p:nvSpPr>
          <p:cNvPr id="63" name="灯片编号占位符 62">
            <a:extLst>
              <a:ext uri="{FF2B5EF4-FFF2-40B4-BE49-F238E27FC236}">
                <a16:creationId xmlns:a16="http://schemas.microsoft.com/office/drawing/2014/main" id="{22791E55-5601-CF79-CB77-49D4E0D9D448}"/>
              </a:ext>
            </a:extLst>
          </p:cNvPr>
          <p:cNvSpPr>
            <a:spLocks noGrp="1"/>
          </p:cNvSpPr>
          <p:nvPr>
            <p:ph type="sldNum" sz="quarter" idx="12"/>
          </p:nvPr>
        </p:nvSpPr>
        <p:spPr/>
        <p:txBody>
          <a:bodyPr/>
          <a:lstStyle/>
          <a:p>
            <a:fld id="{565CE74E-AB26-4998-AD42-012C4C1AD076}" type="slidenum">
              <a:rPr lang="zh-CN" altLang="en-US" smtClean="0"/>
              <a:t>4</a:t>
            </a:fld>
            <a:endParaRPr lang="zh-CN" altLang="en-US" dirty="0"/>
          </a:p>
        </p:txBody>
      </p:sp>
      <p:sp>
        <p:nvSpPr>
          <p:cNvPr id="8" name="椭圆 7">
            <a:extLst>
              <a:ext uri="{FF2B5EF4-FFF2-40B4-BE49-F238E27FC236}">
                <a16:creationId xmlns:a16="http://schemas.microsoft.com/office/drawing/2014/main" id="{5D058D24-DB73-56C7-BFE2-BCE6CC6B53D1}"/>
              </a:ext>
            </a:extLst>
          </p:cNvPr>
          <p:cNvSpPr>
            <a:spLocks noChangeAspect="1"/>
          </p:cNvSpPr>
          <p:nvPr/>
        </p:nvSpPr>
        <p:spPr>
          <a:xfrm rot="2172011">
            <a:off x="2148547" y="3490841"/>
            <a:ext cx="400989" cy="405028"/>
          </a:xfrm>
          <a:prstGeom prst="ellipse">
            <a:avLst/>
          </a:prstGeom>
          <a:solidFill>
            <a:schemeClr val="accent3"/>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9" name="椭圆 8">
            <a:extLst>
              <a:ext uri="{FF2B5EF4-FFF2-40B4-BE49-F238E27FC236}">
                <a16:creationId xmlns:a16="http://schemas.microsoft.com/office/drawing/2014/main" id="{4C77E2D6-3894-6EA6-5CFA-AE9378749DF7}"/>
              </a:ext>
            </a:extLst>
          </p:cNvPr>
          <p:cNvSpPr>
            <a:spLocks noChangeAspect="1"/>
          </p:cNvSpPr>
          <p:nvPr/>
        </p:nvSpPr>
        <p:spPr>
          <a:xfrm rot="2172011">
            <a:off x="4591108" y="4057254"/>
            <a:ext cx="400989" cy="405028"/>
          </a:xfrm>
          <a:prstGeom prst="ellipse">
            <a:avLst/>
          </a:prstGeom>
          <a:solidFill>
            <a:schemeClr val="accent3"/>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11" name="椭圆 10">
            <a:extLst>
              <a:ext uri="{FF2B5EF4-FFF2-40B4-BE49-F238E27FC236}">
                <a16:creationId xmlns:a16="http://schemas.microsoft.com/office/drawing/2014/main" id="{2C059002-21F0-CADE-9CF4-D22DDE48C956}"/>
              </a:ext>
            </a:extLst>
          </p:cNvPr>
          <p:cNvSpPr>
            <a:spLocks noChangeAspect="1"/>
          </p:cNvSpPr>
          <p:nvPr/>
        </p:nvSpPr>
        <p:spPr>
          <a:xfrm rot="2172011">
            <a:off x="2006260" y="2300702"/>
            <a:ext cx="400989" cy="405028"/>
          </a:xfrm>
          <a:prstGeom prst="ellipse">
            <a:avLst/>
          </a:prstGeom>
          <a:solidFill>
            <a:schemeClr val="accent3"/>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0" name="椭圆 29">
            <a:extLst>
              <a:ext uri="{FF2B5EF4-FFF2-40B4-BE49-F238E27FC236}">
                <a16:creationId xmlns:a16="http://schemas.microsoft.com/office/drawing/2014/main" id="{1E70479A-6576-F915-8806-8C699564F62A}"/>
              </a:ext>
            </a:extLst>
          </p:cNvPr>
          <p:cNvSpPr>
            <a:spLocks noChangeAspect="1"/>
          </p:cNvSpPr>
          <p:nvPr/>
        </p:nvSpPr>
        <p:spPr>
          <a:xfrm rot="2172011">
            <a:off x="3269801" y="4396200"/>
            <a:ext cx="400989" cy="405028"/>
          </a:xfrm>
          <a:prstGeom prst="ellipse">
            <a:avLst/>
          </a:prstGeom>
          <a:solidFill>
            <a:schemeClr val="accent3"/>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1" name="椭圆 30">
            <a:extLst>
              <a:ext uri="{FF2B5EF4-FFF2-40B4-BE49-F238E27FC236}">
                <a16:creationId xmlns:a16="http://schemas.microsoft.com/office/drawing/2014/main" id="{3431C238-DD5F-1884-E8A6-FF471ABA12A5}"/>
              </a:ext>
            </a:extLst>
          </p:cNvPr>
          <p:cNvSpPr>
            <a:spLocks noChangeAspect="1"/>
          </p:cNvSpPr>
          <p:nvPr/>
        </p:nvSpPr>
        <p:spPr>
          <a:xfrm rot="2172011">
            <a:off x="2007360" y="2300702"/>
            <a:ext cx="400989" cy="405028"/>
          </a:xfrm>
          <a:prstGeom prst="ellipse">
            <a:avLst/>
          </a:prstGeom>
          <a:solidFill>
            <a:schemeClr val="bg1">
              <a:lumMod val="65000"/>
            </a:scheme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2" name="椭圆 31">
            <a:extLst>
              <a:ext uri="{FF2B5EF4-FFF2-40B4-BE49-F238E27FC236}">
                <a16:creationId xmlns:a16="http://schemas.microsoft.com/office/drawing/2014/main" id="{E8DCE51E-D2C8-EE51-DB38-8DE147AB452F}"/>
              </a:ext>
            </a:extLst>
          </p:cNvPr>
          <p:cNvSpPr>
            <a:spLocks noChangeAspect="1"/>
          </p:cNvSpPr>
          <p:nvPr/>
        </p:nvSpPr>
        <p:spPr>
          <a:xfrm rot="2172011">
            <a:off x="2147439" y="3491347"/>
            <a:ext cx="400989" cy="405028"/>
          </a:xfrm>
          <a:prstGeom prst="ellipse">
            <a:avLst/>
          </a:prstGeom>
          <a:solidFill>
            <a:schemeClr val="bg1">
              <a:lumMod val="65000"/>
            </a:scheme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3" name="椭圆 32">
            <a:extLst>
              <a:ext uri="{FF2B5EF4-FFF2-40B4-BE49-F238E27FC236}">
                <a16:creationId xmlns:a16="http://schemas.microsoft.com/office/drawing/2014/main" id="{A9AD2E2C-A182-1E8F-C8E7-E6447C141431}"/>
              </a:ext>
            </a:extLst>
          </p:cNvPr>
          <p:cNvSpPr>
            <a:spLocks noChangeAspect="1"/>
          </p:cNvSpPr>
          <p:nvPr/>
        </p:nvSpPr>
        <p:spPr>
          <a:xfrm rot="2172011">
            <a:off x="3269801" y="4399375"/>
            <a:ext cx="400989" cy="405028"/>
          </a:xfrm>
          <a:prstGeom prst="ellipse">
            <a:avLst/>
          </a:prstGeom>
          <a:solidFill>
            <a:schemeClr val="bg1">
              <a:lumMod val="65000"/>
            </a:scheme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4" name="椭圆 33">
            <a:extLst>
              <a:ext uri="{FF2B5EF4-FFF2-40B4-BE49-F238E27FC236}">
                <a16:creationId xmlns:a16="http://schemas.microsoft.com/office/drawing/2014/main" id="{043CAC7C-DA47-27E8-560A-D27A2A85688D}"/>
              </a:ext>
            </a:extLst>
          </p:cNvPr>
          <p:cNvSpPr>
            <a:spLocks noChangeAspect="1"/>
          </p:cNvSpPr>
          <p:nvPr/>
        </p:nvSpPr>
        <p:spPr>
          <a:xfrm rot="2172011">
            <a:off x="4590708" y="4059187"/>
            <a:ext cx="400989" cy="405028"/>
          </a:xfrm>
          <a:prstGeom prst="ellipse">
            <a:avLst/>
          </a:prstGeom>
          <a:solidFill>
            <a:schemeClr val="bg1">
              <a:lumMod val="65000"/>
            </a:scheme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5" name="椭圆 34">
            <a:extLst>
              <a:ext uri="{FF2B5EF4-FFF2-40B4-BE49-F238E27FC236}">
                <a16:creationId xmlns:a16="http://schemas.microsoft.com/office/drawing/2014/main" id="{EA28625F-1893-173D-AC7D-C3CB4C779D43}"/>
              </a:ext>
            </a:extLst>
          </p:cNvPr>
          <p:cNvSpPr>
            <a:spLocks noChangeAspect="1"/>
          </p:cNvSpPr>
          <p:nvPr/>
        </p:nvSpPr>
        <p:spPr>
          <a:xfrm rot="2172011">
            <a:off x="2305316" y="4881411"/>
            <a:ext cx="400989" cy="405028"/>
          </a:xfrm>
          <a:prstGeom prst="ellipse">
            <a:avLst/>
          </a:prstGeom>
          <a:solidFill>
            <a:schemeClr val="accent3"/>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6" name="椭圆 35">
            <a:extLst>
              <a:ext uri="{FF2B5EF4-FFF2-40B4-BE49-F238E27FC236}">
                <a16:creationId xmlns:a16="http://schemas.microsoft.com/office/drawing/2014/main" id="{5ACBD2B6-5E6A-5564-D318-41F8C93AD5AB}"/>
              </a:ext>
            </a:extLst>
          </p:cNvPr>
          <p:cNvSpPr>
            <a:spLocks noChangeAspect="1"/>
          </p:cNvSpPr>
          <p:nvPr/>
        </p:nvSpPr>
        <p:spPr>
          <a:xfrm rot="2172011">
            <a:off x="2304123" y="4880904"/>
            <a:ext cx="400989" cy="405028"/>
          </a:xfrm>
          <a:prstGeom prst="ellipse">
            <a:avLst/>
          </a:prstGeom>
          <a:solidFill>
            <a:schemeClr val="bg1">
              <a:lumMod val="65000"/>
            </a:scheme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6" name="椭圆 5">
            <a:extLst>
              <a:ext uri="{FF2B5EF4-FFF2-40B4-BE49-F238E27FC236}">
                <a16:creationId xmlns:a16="http://schemas.microsoft.com/office/drawing/2014/main" id="{D6642C7D-DF7E-F3BB-4D4E-6F2F541C8C3A}"/>
              </a:ext>
            </a:extLst>
          </p:cNvPr>
          <p:cNvSpPr>
            <a:spLocks noChangeAspect="1"/>
          </p:cNvSpPr>
          <p:nvPr/>
        </p:nvSpPr>
        <p:spPr>
          <a:xfrm rot="2172011">
            <a:off x="3454335" y="3052775"/>
            <a:ext cx="400989" cy="405028"/>
          </a:xfrm>
          <a:prstGeom prst="ellipse">
            <a:avLst/>
          </a:prstGeom>
          <a:solidFill>
            <a:schemeClr val="accent3"/>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7" name="椭圆 6">
            <a:extLst>
              <a:ext uri="{FF2B5EF4-FFF2-40B4-BE49-F238E27FC236}">
                <a16:creationId xmlns:a16="http://schemas.microsoft.com/office/drawing/2014/main" id="{64AC9F44-7633-8A57-1B44-87D5861F446C}"/>
              </a:ext>
            </a:extLst>
          </p:cNvPr>
          <p:cNvSpPr>
            <a:spLocks noChangeAspect="1"/>
          </p:cNvSpPr>
          <p:nvPr/>
        </p:nvSpPr>
        <p:spPr>
          <a:xfrm rot="2172011">
            <a:off x="3455380" y="3052776"/>
            <a:ext cx="400989" cy="405028"/>
          </a:xfrm>
          <a:prstGeom prst="ellipse">
            <a:avLst/>
          </a:prstGeom>
          <a:solidFill>
            <a:schemeClr val="bg1">
              <a:lumMod val="65000"/>
            </a:schemeClr>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72" name="椭圆 71">
            <a:extLst>
              <a:ext uri="{FF2B5EF4-FFF2-40B4-BE49-F238E27FC236}">
                <a16:creationId xmlns:a16="http://schemas.microsoft.com/office/drawing/2014/main" id="{DE1949A3-DD27-13A7-C09A-668BDBC1935A}"/>
              </a:ext>
            </a:extLst>
          </p:cNvPr>
          <p:cNvSpPr>
            <a:spLocks noChangeAspect="1"/>
          </p:cNvSpPr>
          <p:nvPr/>
        </p:nvSpPr>
        <p:spPr>
          <a:xfrm rot="2172011">
            <a:off x="1047750" y="4337848"/>
            <a:ext cx="400989" cy="405028"/>
          </a:xfrm>
          <a:prstGeom prst="ellipse">
            <a:avLst/>
          </a:prstGeom>
          <a:solidFill>
            <a:schemeClr val="accent3"/>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Calibri" panose="020F0502020204030204"/>
              <a:ea typeface="宋体" panose="02010600030101010101" pitchFamily="2" charset="-122"/>
              <a:cs typeface="+mn-cs"/>
            </a:endParaRPr>
          </a:p>
        </p:txBody>
      </p:sp>
      <p:sp>
        <p:nvSpPr>
          <p:cNvPr id="37" name="椭圆 36">
            <a:extLst>
              <a:ext uri="{FF2B5EF4-FFF2-40B4-BE49-F238E27FC236}">
                <a16:creationId xmlns:a16="http://schemas.microsoft.com/office/drawing/2014/main" id="{DF2FEE71-23AB-B382-7C6C-990922E3A1F3}"/>
              </a:ext>
            </a:extLst>
          </p:cNvPr>
          <p:cNvSpPr>
            <a:spLocks noChangeAspect="1"/>
          </p:cNvSpPr>
          <p:nvPr/>
        </p:nvSpPr>
        <p:spPr>
          <a:xfrm rot="21243937">
            <a:off x="1048360" y="4336524"/>
            <a:ext cx="400989" cy="405028"/>
          </a:xfrm>
          <a:prstGeom prst="ellipse">
            <a:avLst/>
          </a:prstGeom>
          <a:solidFill>
            <a:srgbClr val="ED7D31"/>
          </a:solidFill>
          <a:ln w="254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Calibri" panose="020F0502020204030204"/>
              <a:ea typeface="宋体" panose="02010600030101010101" pitchFamily="2" charset="-122"/>
              <a:cs typeface="+mn-cs"/>
            </a:endParaRPr>
          </a:p>
        </p:txBody>
      </p:sp>
      <p:sp>
        <p:nvSpPr>
          <p:cNvPr id="167" name="文本框 166">
            <a:extLst>
              <a:ext uri="{FF2B5EF4-FFF2-40B4-BE49-F238E27FC236}">
                <a16:creationId xmlns:a16="http://schemas.microsoft.com/office/drawing/2014/main" id="{5B76963A-5A90-7538-D9A2-C00C243124D7}"/>
              </a:ext>
            </a:extLst>
          </p:cNvPr>
          <p:cNvSpPr txBox="1"/>
          <p:nvPr/>
        </p:nvSpPr>
        <p:spPr>
          <a:xfrm>
            <a:off x="7043062" y="2192647"/>
            <a:ext cx="3716582" cy="2556982"/>
          </a:xfrm>
          <a:prstGeom prst="rect">
            <a:avLst/>
          </a:prstGeom>
          <a:noFill/>
        </p:spPr>
        <p:txBody>
          <a:bodyPr wrap="square" rtlCol="0">
            <a:spAutoFit/>
          </a:bodyPr>
          <a:lstStyle/>
          <a:p>
            <a:pPr marL="457200" indent="-457200">
              <a:lnSpc>
                <a:spcPct val="200000"/>
              </a:lnSpc>
              <a:buFont typeface="Arial" panose="020B0604020202020204" pitchFamily="34" charset="0"/>
              <a:buChar char="•"/>
            </a:pPr>
            <a:r>
              <a:rPr lang="en-US" altLang="zh-CN" sz="2800" b="1" dirty="0"/>
              <a:t>GGNN</a:t>
            </a:r>
          </a:p>
          <a:p>
            <a:pPr marL="457200" indent="-457200">
              <a:lnSpc>
                <a:spcPct val="200000"/>
              </a:lnSpc>
              <a:buFont typeface="Arial" panose="020B0604020202020204" pitchFamily="34" charset="0"/>
              <a:buChar char="•"/>
            </a:pPr>
            <a:r>
              <a:rPr lang="en-US" altLang="zh-CN" sz="2800" b="1" dirty="0"/>
              <a:t>GANNS</a:t>
            </a:r>
          </a:p>
          <a:p>
            <a:pPr marL="457200" indent="-457200">
              <a:lnSpc>
                <a:spcPct val="200000"/>
              </a:lnSpc>
              <a:buFont typeface="Arial" panose="020B0604020202020204" pitchFamily="34" charset="0"/>
              <a:buChar char="•"/>
            </a:pPr>
            <a:r>
              <a:rPr lang="en-US" altLang="zh-CN" sz="2800" b="1" dirty="0"/>
              <a:t>CAGRA</a:t>
            </a:r>
            <a:endParaRPr lang="zh-CN" altLang="en-US" sz="2800" b="1" dirty="0"/>
          </a:p>
        </p:txBody>
      </p:sp>
      <p:sp>
        <p:nvSpPr>
          <p:cNvPr id="168" name="文本框 167">
            <a:extLst>
              <a:ext uri="{FF2B5EF4-FFF2-40B4-BE49-F238E27FC236}">
                <a16:creationId xmlns:a16="http://schemas.microsoft.com/office/drawing/2014/main" id="{88604B90-4807-3E42-3D1F-AAF7D9A2632E}"/>
              </a:ext>
            </a:extLst>
          </p:cNvPr>
          <p:cNvSpPr txBox="1"/>
          <p:nvPr/>
        </p:nvSpPr>
        <p:spPr>
          <a:xfrm>
            <a:off x="676276" y="5854375"/>
            <a:ext cx="10953750" cy="923330"/>
          </a:xfrm>
          <a:prstGeom prst="rect">
            <a:avLst/>
          </a:prstGeom>
          <a:noFill/>
        </p:spPr>
        <p:txBody>
          <a:bodyPr wrap="square" rtlCol="0">
            <a:spAutoFit/>
          </a:bodyPr>
          <a:lstStyle/>
          <a:p>
            <a:pPr marL="285750" indent="-285750">
              <a:buFont typeface="Arial" panose="020B0604020202020204" pitchFamily="34" charset="0"/>
              <a:buChar char="•"/>
            </a:pPr>
            <a:r>
              <a:rPr lang="en-US" altLang="zh-CN" dirty="0">
                <a:cs typeface="Times New Roman" panose="02020603050405020304" pitchFamily="18" charset="0"/>
              </a:rPr>
              <a:t>“GGNN: Graph-Based GPU Nearest Neighbor Search”, TBD’22</a:t>
            </a:r>
          </a:p>
          <a:p>
            <a:pPr marL="285750" indent="-285750">
              <a:buFont typeface="Arial" panose="020B0604020202020204" pitchFamily="34" charset="0"/>
              <a:buChar char="•"/>
            </a:pPr>
            <a:r>
              <a:rPr lang="en-US" altLang="zh-CN" dirty="0">
                <a:cs typeface="Times New Roman" panose="02020603050405020304" pitchFamily="18" charset="0"/>
              </a:rPr>
              <a:t>“GPU-accelerated Proximity Graph Approximate Nearest Neighbor Search and Construction”, ICDE’22</a:t>
            </a:r>
          </a:p>
          <a:p>
            <a:pPr marL="285750" indent="-285750">
              <a:buFont typeface="Arial" panose="020B0604020202020204" pitchFamily="34" charset="0"/>
              <a:buChar char="•"/>
            </a:pPr>
            <a:r>
              <a:rPr lang="en-US" altLang="zh-CN" dirty="0">
                <a:cs typeface="Times New Roman" panose="02020603050405020304" pitchFamily="18" charset="0"/>
              </a:rPr>
              <a:t>“CAGRA: Highly Parallel Graph Construction and Approximate Nearest Neighbor Search for GPUs”, ICDE’24</a:t>
            </a:r>
            <a:endParaRPr lang="zh-CN" altLang="en-US" dirty="0">
              <a:cs typeface="Times New Roman" panose="02020603050405020304" pitchFamily="18" charset="0"/>
            </a:endParaRPr>
          </a:p>
        </p:txBody>
      </p:sp>
      <p:sp>
        <p:nvSpPr>
          <p:cNvPr id="169" name="文本框 168">
            <a:extLst>
              <a:ext uri="{FF2B5EF4-FFF2-40B4-BE49-F238E27FC236}">
                <a16:creationId xmlns:a16="http://schemas.microsoft.com/office/drawing/2014/main" id="{406E46E1-CED7-AAB4-8812-C2F7B4B7CC3D}"/>
              </a:ext>
            </a:extLst>
          </p:cNvPr>
          <p:cNvSpPr txBox="1"/>
          <p:nvPr/>
        </p:nvSpPr>
        <p:spPr>
          <a:xfrm>
            <a:off x="6771563" y="1570972"/>
            <a:ext cx="5067300" cy="523220"/>
          </a:xfrm>
          <a:prstGeom prst="rect">
            <a:avLst/>
          </a:prstGeom>
          <a:noFill/>
        </p:spPr>
        <p:txBody>
          <a:bodyPr wrap="square" rtlCol="0">
            <a:spAutoFit/>
          </a:bodyPr>
          <a:lstStyle/>
          <a:p>
            <a:r>
              <a:rPr lang="en-US" altLang="zh-CN" sz="2800" b="1" dirty="0"/>
              <a:t>Related work on GPU:</a:t>
            </a:r>
            <a:endParaRPr lang="zh-CN" altLang="en-US" sz="2800" b="1" dirty="0"/>
          </a:p>
        </p:txBody>
      </p:sp>
      <p:sp>
        <p:nvSpPr>
          <p:cNvPr id="3" name="文本框 2">
            <a:extLst>
              <a:ext uri="{FF2B5EF4-FFF2-40B4-BE49-F238E27FC236}">
                <a16:creationId xmlns:a16="http://schemas.microsoft.com/office/drawing/2014/main" id="{0DBE6885-F3AD-12F0-E834-4DA5612507A3}"/>
              </a:ext>
            </a:extLst>
          </p:cNvPr>
          <p:cNvSpPr txBox="1"/>
          <p:nvPr/>
        </p:nvSpPr>
        <p:spPr>
          <a:xfrm>
            <a:off x="452786" y="4924502"/>
            <a:ext cx="659155" cy="523220"/>
          </a:xfrm>
          <a:prstGeom prst="rect">
            <a:avLst/>
          </a:prstGeom>
          <a:noFill/>
        </p:spPr>
        <p:txBody>
          <a:bodyPr wrap="none" rtlCol="0">
            <a:spAutoFit/>
          </a:bodyPr>
          <a:lstStyle/>
          <a:p>
            <a:r>
              <a:rPr lang="en-US" altLang="zh-CN" sz="2800" b="1" dirty="0">
                <a:solidFill>
                  <a:srgbClr val="900E11"/>
                </a:solidFill>
              </a:rPr>
              <a:t>NN</a:t>
            </a:r>
            <a:endParaRPr lang="zh-CN" altLang="en-US" sz="2800" b="1" dirty="0">
              <a:solidFill>
                <a:srgbClr val="900E11"/>
              </a:solidFill>
            </a:endParaRPr>
          </a:p>
        </p:txBody>
      </p:sp>
      <p:cxnSp>
        <p:nvCxnSpPr>
          <p:cNvPr id="10" name="直接箭头连接符 9">
            <a:extLst>
              <a:ext uri="{FF2B5EF4-FFF2-40B4-BE49-F238E27FC236}">
                <a16:creationId xmlns:a16="http://schemas.microsoft.com/office/drawing/2014/main" id="{5833FC70-3F5D-376E-7B74-05B451578691}"/>
              </a:ext>
            </a:extLst>
          </p:cNvPr>
          <p:cNvCxnSpPr>
            <a:stCxn id="3" idx="0"/>
            <a:endCxn id="37" idx="2"/>
          </p:cNvCxnSpPr>
          <p:nvPr/>
        </p:nvCxnSpPr>
        <p:spPr>
          <a:xfrm flipV="1">
            <a:off x="782364" y="4696127"/>
            <a:ext cx="340284" cy="228375"/>
          </a:xfrm>
          <a:prstGeom prst="straightConnector1">
            <a:avLst/>
          </a:prstGeom>
          <a:ln w="38100">
            <a:solidFill>
              <a:srgbClr val="900E11"/>
            </a:solidFill>
            <a:tailEnd type="triangle"/>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1839E638-D507-45D8-EABF-17B90AF8A400}"/>
              </a:ext>
            </a:extLst>
          </p:cNvPr>
          <p:cNvSpPr txBox="1"/>
          <p:nvPr/>
        </p:nvSpPr>
        <p:spPr>
          <a:xfrm>
            <a:off x="153932" y="3556882"/>
            <a:ext cx="1231513" cy="461665"/>
          </a:xfrm>
          <a:prstGeom prst="rect">
            <a:avLst/>
          </a:prstGeom>
          <a:noFill/>
        </p:spPr>
        <p:txBody>
          <a:bodyPr wrap="square" rtlCol="0">
            <a:spAutoFit/>
          </a:bodyPr>
          <a:lstStyle/>
          <a:p>
            <a:r>
              <a:rPr lang="en-US" altLang="zh-CN" sz="2400" b="1" dirty="0"/>
              <a:t>query</a:t>
            </a:r>
            <a:endParaRPr lang="zh-CN" altLang="en-US" sz="2400" b="1" dirty="0"/>
          </a:p>
        </p:txBody>
      </p:sp>
      <p:sp>
        <p:nvSpPr>
          <p:cNvPr id="13" name="任意多边形: 形状 12">
            <a:extLst>
              <a:ext uri="{FF2B5EF4-FFF2-40B4-BE49-F238E27FC236}">
                <a16:creationId xmlns:a16="http://schemas.microsoft.com/office/drawing/2014/main" id="{C2374386-62C9-C288-CE3A-55B7847F5D08}"/>
              </a:ext>
            </a:extLst>
          </p:cNvPr>
          <p:cNvSpPr/>
          <p:nvPr/>
        </p:nvSpPr>
        <p:spPr>
          <a:xfrm>
            <a:off x="450056" y="3945731"/>
            <a:ext cx="159544" cy="230024"/>
          </a:xfrm>
          <a:custGeom>
            <a:avLst/>
            <a:gdLst>
              <a:gd name="csX0" fmla="*/ 0 w 159544"/>
              <a:gd name="csY0" fmla="*/ 0 h 230024"/>
              <a:gd name="csX1" fmla="*/ 38100 w 159544"/>
              <a:gd name="csY1" fmla="*/ 145257 h 230024"/>
              <a:gd name="csX2" fmla="*/ 159544 w 159544"/>
              <a:gd name="csY2" fmla="*/ 228600 h 230024"/>
            </a:gdLst>
            <a:ahLst/>
            <a:cxnLst>
              <a:cxn ang="0">
                <a:pos x="csX0" y="csY0"/>
              </a:cxn>
              <a:cxn ang="0">
                <a:pos x="csX1" y="csY1"/>
              </a:cxn>
              <a:cxn ang="0">
                <a:pos x="csX2" y="csY2"/>
              </a:cxn>
            </a:cxnLst>
            <a:rect l="l" t="t" r="r" b="b"/>
            <a:pathLst>
              <a:path w="159544" h="230024">
                <a:moveTo>
                  <a:pt x="0" y="0"/>
                </a:moveTo>
                <a:cubicBezTo>
                  <a:pt x="5754" y="53578"/>
                  <a:pt x="11509" y="107157"/>
                  <a:pt x="38100" y="145257"/>
                </a:cubicBezTo>
                <a:cubicBezTo>
                  <a:pt x="64691" y="183357"/>
                  <a:pt x="125810" y="239712"/>
                  <a:pt x="159544" y="228600"/>
                </a:cubicBezTo>
              </a:path>
            </a:pathLst>
          </a:cu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81523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par>
                          <p:cTn id="16" fill="hold">
                            <p:stCondLst>
                              <p:cond delay="1500"/>
                            </p:stCondLst>
                            <p:childTnLst>
                              <p:par>
                                <p:cTn id="17" presetID="26" presetClass="emph" presetSubtype="0" repeatCount="indefinite" fill="hold" grpId="1" nodeType="afterEffect">
                                  <p:stCondLst>
                                    <p:cond delay="0"/>
                                  </p:stCondLst>
                                  <p:endCondLst>
                                    <p:cond evt="onNext" delay="0">
                                      <p:tgtEl>
                                        <p:sldTgt/>
                                      </p:tgtEl>
                                    </p:cond>
                                  </p:endCondLst>
                                  <p:childTnLst>
                                    <p:animEffect transition="out" filter="fade">
                                      <p:cBhvr>
                                        <p:cTn id="18" dur="500" tmFilter="0, 0; .2, .5; .8, .5; 1, 0"/>
                                        <p:tgtEl>
                                          <p:spTgt spid="6"/>
                                        </p:tgtEl>
                                      </p:cBhvr>
                                    </p:animEffect>
                                    <p:animScale>
                                      <p:cBhvr>
                                        <p:cTn id="19" dur="250" autoRev="1" fill="hold"/>
                                        <p:tgtEl>
                                          <p:spTgt spid="6"/>
                                        </p:tgtEl>
                                      </p:cBhvr>
                                      <p:by x="105000" y="105000"/>
                                    </p:animScale>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up)">
                                      <p:cBhvr>
                                        <p:cTn id="24" dur="500"/>
                                        <p:tgtEl>
                                          <p:spTgt spid="7"/>
                                        </p:tgtEl>
                                      </p:cBhvr>
                                    </p:animEffect>
                                  </p:childTnLst>
                                </p:cTn>
                              </p:par>
                              <p:par>
                                <p:cTn id="25" presetID="1" presetClass="exit" presetSubtype="0" fill="hold" nodeType="withEffect">
                                  <p:stCondLst>
                                    <p:cond delay="0"/>
                                  </p:stCondLst>
                                  <p:childTnLst>
                                    <p:set>
                                      <p:cBhvr>
                                        <p:cTn id="26" dur="1" fill="hold">
                                          <p:stCondLst>
                                            <p:cond delay="0"/>
                                          </p:stCondLst>
                                        </p:cTn>
                                        <p:tgtEl>
                                          <p:spTgt spid="16"/>
                                        </p:tgtEl>
                                        <p:attrNameLst>
                                          <p:attrName>style.visibility</p:attrName>
                                        </p:attrNameLst>
                                      </p:cBhvr>
                                      <p:to>
                                        <p:strVal val="hidden"/>
                                      </p:to>
                                    </p:set>
                                  </p:childTnLst>
                                </p:cTn>
                              </p:par>
                            </p:childTnLst>
                          </p:cTn>
                        </p:par>
                        <p:par>
                          <p:cTn id="27" fill="hold">
                            <p:stCondLst>
                              <p:cond delay="500"/>
                            </p:stCondLst>
                            <p:childTnLst>
                              <p:par>
                                <p:cTn id="28" presetID="22" presetClass="entr" presetSubtype="2" fill="hold" nodeType="afterEffect">
                                  <p:stCondLst>
                                    <p:cond delay="0"/>
                                  </p:stCondLst>
                                  <p:childTnLst>
                                    <p:set>
                                      <p:cBhvr>
                                        <p:cTn id="29" dur="1" fill="hold">
                                          <p:stCondLst>
                                            <p:cond delay="0"/>
                                          </p:stCondLst>
                                        </p:cTn>
                                        <p:tgtEl>
                                          <p:spTgt spid="48"/>
                                        </p:tgtEl>
                                        <p:attrNameLst>
                                          <p:attrName>style.visibility</p:attrName>
                                        </p:attrNameLst>
                                      </p:cBhvr>
                                      <p:to>
                                        <p:strVal val="visible"/>
                                      </p:to>
                                    </p:set>
                                    <p:animEffect transition="in" filter="wipe(right)">
                                      <p:cBhvr>
                                        <p:cTn id="30" dur="500"/>
                                        <p:tgtEl>
                                          <p:spTgt spid="48"/>
                                        </p:tgtEl>
                                      </p:cBhvr>
                                    </p:animEffect>
                                  </p:childTnLst>
                                </p:cTn>
                              </p:par>
                              <p:par>
                                <p:cTn id="31" presetID="22" presetClass="entr" presetSubtype="1" fill="hold" nodeType="withEffect">
                                  <p:stCondLst>
                                    <p:cond delay="0"/>
                                  </p:stCondLst>
                                  <p:childTnLst>
                                    <p:set>
                                      <p:cBhvr>
                                        <p:cTn id="32" dur="1" fill="hold">
                                          <p:stCondLst>
                                            <p:cond delay="0"/>
                                          </p:stCondLst>
                                        </p:cTn>
                                        <p:tgtEl>
                                          <p:spTgt spid="52"/>
                                        </p:tgtEl>
                                        <p:attrNameLst>
                                          <p:attrName>style.visibility</p:attrName>
                                        </p:attrNameLst>
                                      </p:cBhvr>
                                      <p:to>
                                        <p:strVal val="visible"/>
                                      </p:to>
                                    </p:set>
                                    <p:animEffect transition="in" filter="wipe(up)">
                                      <p:cBhvr>
                                        <p:cTn id="33" dur="500"/>
                                        <p:tgtEl>
                                          <p:spTgt spid="52"/>
                                        </p:tgtEl>
                                      </p:cBhvr>
                                    </p:animEffect>
                                  </p:childTnLst>
                                </p:cTn>
                              </p:par>
                              <p:par>
                                <p:cTn id="34" presetID="22" presetClass="entr" presetSubtype="2"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wipe(right)">
                                      <p:cBhvr>
                                        <p:cTn id="36" dur="500"/>
                                        <p:tgtEl>
                                          <p:spTgt spid="15"/>
                                        </p:tgtEl>
                                      </p:cBhvr>
                                    </p:animEffect>
                                  </p:childTnLst>
                                </p:cTn>
                              </p:par>
                              <p:par>
                                <p:cTn id="37" presetID="22" presetClass="entr" presetSubtype="1" fill="hold" nodeType="with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wipe(up)">
                                      <p:cBhvr>
                                        <p:cTn id="39" dur="500"/>
                                        <p:tgtEl>
                                          <p:spTgt spid="55"/>
                                        </p:tgtEl>
                                      </p:cBhvr>
                                    </p:animEffect>
                                  </p:childTnLst>
                                </p:cTn>
                              </p:par>
                            </p:childTnLst>
                          </p:cTn>
                        </p:par>
                        <p:par>
                          <p:cTn id="40" fill="hold">
                            <p:stCondLst>
                              <p:cond delay="100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500"/>
                                        <p:tgtEl>
                                          <p:spTgt spid="3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500"/>
                                        <p:tgtEl>
                                          <p:spTgt spid="9"/>
                                        </p:tgtEl>
                                      </p:cBhvr>
                                    </p:animEffect>
                                  </p:childTnLst>
                                </p:cTn>
                              </p:par>
                            </p:childTnLst>
                          </p:cTn>
                        </p:par>
                        <p:par>
                          <p:cTn id="53" fill="hold">
                            <p:stCondLst>
                              <p:cond delay="1500"/>
                            </p:stCondLst>
                            <p:childTnLst>
                              <p:par>
                                <p:cTn id="54" presetID="26" presetClass="emph" presetSubtype="0" repeatCount="indefinite" fill="hold" grpId="1" nodeType="afterEffect">
                                  <p:stCondLst>
                                    <p:cond delay="0"/>
                                  </p:stCondLst>
                                  <p:endCondLst>
                                    <p:cond evt="onNext" delay="0">
                                      <p:tgtEl>
                                        <p:sldTgt/>
                                      </p:tgtEl>
                                    </p:cond>
                                  </p:endCondLst>
                                  <p:childTnLst>
                                    <p:animEffect transition="out" filter="fade">
                                      <p:cBhvr>
                                        <p:cTn id="55" dur="500" tmFilter="0, 0; .2, .5; .8, .5; 1, 0"/>
                                        <p:tgtEl>
                                          <p:spTgt spid="8"/>
                                        </p:tgtEl>
                                      </p:cBhvr>
                                    </p:animEffect>
                                    <p:animScale>
                                      <p:cBhvr>
                                        <p:cTn id="56" dur="250" autoRev="1" fill="hold"/>
                                        <p:tgtEl>
                                          <p:spTgt spid="8"/>
                                        </p:tgtEl>
                                      </p:cBhvr>
                                      <p:by x="105000" y="105000"/>
                                    </p:animScale>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500"/>
                                        <p:tgtEl>
                                          <p:spTgt spid="31"/>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fade">
                                      <p:cBhvr>
                                        <p:cTn id="70" dur="500"/>
                                        <p:tgtEl>
                                          <p:spTgt spid="34"/>
                                        </p:tgtEl>
                                      </p:cBhvr>
                                    </p:animEffect>
                                  </p:childTnLst>
                                </p:cTn>
                              </p:par>
                              <p:par>
                                <p:cTn id="71" presetID="1" presetClass="exit" presetSubtype="0" fill="hold" nodeType="withEffect">
                                  <p:stCondLst>
                                    <p:cond delay="0"/>
                                  </p:stCondLst>
                                  <p:childTnLst>
                                    <p:set>
                                      <p:cBhvr>
                                        <p:cTn id="72" dur="1" fill="hold">
                                          <p:stCondLst>
                                            <p:cond delay="0"/>
                                          </p:stCondLst>
                                        </p:cTn>
                                        <p:tgtEl>
                                          <p:spTgt spid="55"/>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52"/>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48"/>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15"/>
                                        </p:tgtEl>
                                        <p:attrNameLst>
                                          <p:attrName>style.visibility</p:attrName>
                                        </p:attrNameLst>
                                      </p:cBhvr>
                                      <p:to>
                                        <p:strVal val="hidden"/>
                                      </p:to>
                                    </p:set>
                                  </p:childTnLst>
                                </p:cTn>
                              </p:par>
                            </p:childTnLst>
                          </p:cTn>
                        </p:par>
                        <p:par>
                          <p:cTn id="79" fill="hold">
                            <p:stCondLst>
                              <p:cond delay="500"/>
                            </p:stCondLst>
                            <p:childTnLst>
                              <p:par>
                                <p:cTn id="80" presetID="22" presetClass="entr" presetSubtype="2" fill="hold" nodeType="after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wipe(right)">
                                      <p:cBhvr>
                                        <p:cTn id="82" dur="500"/>
                                        <p:tgtEl>
                                          <p:spTgt spid="14"/>
                                        </p:tgtEl>
                                      </p:cBhvr>
                                    </p:animEffect>
                                  </p:childTnLst>
                                </p:cTn>
                              </p:par>
                              <p:par>
                                <p:cTn id="83" presetID="22" presetClass="entr" presetSubtype="1" fill="hold" nodeType="with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wipe(up)">
                                      <p:cBhvr>
                                        <p:cTn id="85" dur="500"/>
                                        <p:tgtEl>
                                          <p:spTgt spid="66"/>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5"/>
                                        </p:tgtEl>
                                        <p:attrNameLst>
                                          <p:attrName>style.visibility</p:attrName>
                                        </p:attrNameLst>
                                      </p:cBhvr>
                                      <p:to>
                                        <p:strVal val="visible"/>
                                      </p:to>
                                    </p:set>
                                    <p:animEffect transition="in" filter="fade">
                                      <p:cBhvr>
                                        <p:cTn id="88" dur="500"/>
                                        <p:tgtEl>
                                          <p:spTgt spid="35"/>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72"/>
                                        </p:tgtEl>
                                        <p:attrNameLst>
                                          <p:attrName>style.visibility</p:attrName>
                                        </p:attrNameLst>
                                      </p:cBhvr>
                                      <p:to>
                                        <p:strVal val="visible"/>
                                      </p:to>
                                    </p:set>
                                    <p:animEffect transition="in" filter="fade">
                                      <p:cBhvr>
                                        <p:cTn id="91" dur="500"/>
                                        <p:tgtEl>
                                          <p:spTgt spid="72"/>
                                        </p:tgtEl>
                                      </p:cBhvr>
                                    </p:animEffect>
                                  </p:childTnLst>
                                </p:cTn>
                              </p:par>
                            </p:childTnLst>
                          </p:cTn>
                        </p:par>
                        <p:par>
                          <p:cTn id="92" fill="hold">
                            <p:stCondLst>
                              <p:cond delay="1000"/>
                            </p:stCondLst>
                            <p:childTnLst>
                              <p:par>
                                <p:cTn id="93" presetID="26" presetClass="emph" presetSubtype="0" repeatCount="indefinite" fill="hold" grpId="1" nodeType="afterEffect">
                                  <p:stCondLst>
                                    <p:cond delay="0"/>
                                  </p:stCondLst>
                                  <p:endCondLst>
                                    <p:cond evt="onNext" delay="0">
                                      <p:tgtEl>
                                        <p:sldTgt/>
                                      </p:tgtEl>
                                    </p:cond>
                                  </p:endCondLst>
                                  <p:childTnLst>
                                    <p:animEffect transition="out" filter="fade">
                                      <p:cBhvr>
                                        <p:cTn id="94" dur="500" tmFilter="0, 0; .2, .5; .8, .5; 1, 0"/>
                                        <p:tgtEl>
                                          <p:spTgt spid="72"/>
                                        </p:tgtEl>
                                      </p:cBhvr>
                                    </p:animEffect>
                                    <p:animScale>
                                      <p:cBhvr>
                                        <p:cTn id="95" dur="250" autoRev="1" fill="hold"/>
                                        <p:tgtEl>
                                          <p:spTgt spid="72"/>
                                        </p:tgtEl>
                                      </p:cBhvr>
                                      <p:by x="105000" y="105000"/>
                                    </p:animScale>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fade">
                                      <p:cBhvr>
                                        <p:cTn id="100" dur="500"/>
                                        <p:tgtEl>
                                          <p:spTgt spid="37"/>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36"/>
                                        </p:tgtEl>
                                        <p:attrNameLst>
                                          <p:attrName>style.visibility</p:attrName>
                                        </p:attrNameLst>
                                      </p:cBhvr>
                                      <p:to>
                                        <p:strVal val="visible"/>
                                      </p:to>
                                    </p:set>
                                    <p:animEffect transition="in" filter="fade">
                                      <p:cBhvr>
                                        <p:cTn id="103" dur="500"/>
                                        <p:tgtEl>
                                          <p:spTgt spid="36"/>
                                        </p:tgtEl>
                                      </p:cBhvr>
                                    </p:animEffect>
                                  </p:childTnLst>
                                </p:cTn>
                              </p:par>
                              <p:par>
                                <p:cTn id="104" presetID="1" presetClass="exit" presetSubtype="0" fill="hold" nodeType="withEffect">
                                  <p:stCondLst>
                                    <p:cond delay="0"/>
                                  </p:stCondLst>
                                  <p:childTnLst>
                                    <p:set>
                                      <p:cBhvr>
                                        <p:cTn id="105" dur="1" fill="hold">
                                          <p:stCondLst>
                                            <p:cond delay="0"/>
                                          </p:stCondLst>
                                        </p:cTn>
                                        <p:tgtEl>
                                          <p:spTgt spid="66"/>
                                        </p:tgtEl>
                                        <p:attrNameLst>
                                          <p:attrName>style.visibility</p:attrName>
                                        </p:attrNameLst>
                                      </p:cBhvr>
                                      <p:to>
                                        <p:strVal val="hidden"/>
                                      </p:to>
                                    </p:set>
                                  </p:childTnLst>
                                </p:cTn>
                              </p:par>
                              <p:par>
                                <p:cTn id="106" presetID="1" presetClass="entr" presetSubtype="0" fill="hold" nodeType="withEffect">
                                  <p:stCondLst>
                                    <p:cond delay="0"/>
                                  </p:stCondLst>
                                  <p:childTnLst>
                                    <p:set>
                                      <p:cBhvr>
                                        <p:cTn id="107" dur="1" fill="hold">
                                          <p:stCondLst>
                                            <p:cond delay="0"/>
                                          </p:stCondLst>
                                        </p:cTn>
                                        <p:tgtEl>
                                          <p:spTgt spid="16"/>
                                        </p:tgtEl>
                                        <p:attrNameLst>
                                          <p:attrName>style.visibility</p:attrName>
                                        </p:attrNameLst>
                                      </p:cBhvr>
                                      <p:to>
                                        <p:strVal val="visible"/>
                                      </p:to>
                                    </p:set>
                                  </p:childTnLst>
                                </p:cTn>
                              </p:par>
                              <p:par>
                                <p:cTn id="108" presetID="1" presetClass="entr" presetSubtype="0" fill="hold" nodeType="withEffect">
                                  <p:stCondLst>
                                    <p:cond delay="0"/>
                                  </p:stCondLst>
                                  <p:childTnLst>
                                    <p:set>
                                      <p:cBhvr>
                                        <p:cTn id="109" dur="1" fill="hold">
                                          <p:stCondLst>
                                            <p:cond delay="0"/>
                                          </p:stCondLst>
                                        </p:cTn>
                                        <p:tgtEl>
                                          <p:spTgt spid="15"/>
                                        </p:tgtEl>
                                        <p:attrNameLst>
                                          <p:attrName>style.visibility</p:attrName>
                                        </p:attrNameLst>
                                      </p:cBhvr>
                                      <p:to>
                                        <p:strVal val="visible"/>
                                      </p:to>
                                    </p:set>
                                  </p:childTnLst>
                                </p:cTn>
                              </p:par>
                              <p:par>
                                <p:cTn id="110" presetID="1" presetClass="exit" presetSubtype="0" fill="hold" grpId="1" nodeType="withEffect">
                                  <p:stCondLst>
                                    <p:cond delay="0"/>
                                  </p:stCondLst>
                                  <p:childTnLst>
                                    <p:set>
                                      <p:cBhvr>
                                        <p:cTn id="111" dur="1" fill="hold">
                                          <p:stCondLst>
                                            <p:cond delay="0"/>
                                          </p:stCondLst>
                                        </p:cTn>
                                        <p:tgtEl>
                                          <p:spTgt spid="31"/>
                                        </p:tgtEl>
                                        <p:attrNameLst>
                                          <p:attrName>style.visibility</p:attrName>
                                        </p:attrNameLst>
                                      </p:cBhvr>
                                      <p:to>
                                        <p:strVal val="hidden"/>
                                      </p:to>
                                    </p:set>
                                  </p:childTnLst>
                                </p:cTn>
                              </p:par>
                              <p:par>
                                <p:cTn id="112" presetID="1" presetClass="exit" presetSubtype="0" fill="hold" grpId="1" nodeType="withEffect">
                                  <p:stCondLst>
                                    <p:cond delay="0"/>
                                  </p:stCondLst>
                                  <p:childTnLst>
                                    <p:set>
                                      <p:cBhvr>
                                        <p:cTn id="113" dur="1" fill="hold">
                                          <p:stCondLst>
                                            <p:cond delay="0"/>
                                          </p:stCondLst>
                                        </p:cTn>
                                        <p:tgtEl>
                                          <p:spTgt spid="33"/>
                                        </p:tgtEl>
                                        <p:attrNameLst>
                                          <p:attrName>style.visibility</p:attrName>
                                        </p:attrNameLst>
                                      </p:cBhvr>
                                      <p:to>
                                        <p:strVal val="hidden"/>
                                      </p:to>
                                    </p:set>
                                  </p:childTnLst>
                                </p:cTn>
                              </p:par>
                              <p:par>
                                <p:cTn id="114" presetID="1" presetClass="exit" presetSubtype="0" fill="hold" grpId="1" nodeType="withEffect">
                                  <p:stCondLst>
                                    <p:cond delay="0"/>
                                  </p:stCondLst>
                                  <p:childTnLst>
                                    <p:set>
                                      <p:cBhvr>
                                        <p:cTn id="115" dur="1" fill="hold">
                                          <p:stCondLst>
                                            <p:cond delay="0"/>
                                          </p:stCondLst>
                                        </p:cTn>
                                        <p:tgtEl>
                                          <p:spTgt spid="34"/>
                                        </p:tgtEl>
                                        <p:attrNameLst>
                                          <p:attrName>style.visibility</p:attrName>
                                        </p:attrNameLst>
                                      </p:cBhvr>
                                      <p:to>
                                        <p:strVal val="hidden"/>
                                      </p:to>
                                    </p:set>
                                  </p:childTnLst>
                                </p:cTn>
                              </p:par>
                              <p:par>
                                <p:cTn id="116" presetID="1" presetClass="exit" presetSubtype="0" fill="hold" grpId="1" nodeType="withEffect">
                                  <p:stCondLst>
                                    <p:cond delay="0"/>
                                  </p:stCondLst>
                                  <p:childTnLst>
                                    <p:set>
                                      <p:cBhvr>
                                        <p:cTn id="117" dur="1" fill="hold">
                                          <p:stCondLst>
                                            <p:cond delay="0"/>
                                          </p:stCondLst>
                                        </p:cTn>
                                        <p:tgtEl>
                                          <p:spTgt spid="36"/>
                                        </p:tgtEl>
                                        <p:attrNameLst>
                                          <p:attrName>style.visibility</p:attrName>
                                        </p:attrNameLst>
                                      </p:cBhvr>
                                      <p:to>
                                        <p:strVal val="hidden"/>
                                      </p:to>
                                    </p:set>
                                  </p:childTnLst>
                                </p:cTn>
                              </p:par>
                              <p:par>
                                <p:cTn id="118" presetID="1" presetClass="exit" presetSubtype="0" fill="hold" grpId="1" nodeType="withEffect">
                                  <p:stCondLst>
                                    <p:cond delay="0"/>
                                  </p:stCondLst>
                                  <p:childTnLst>
                                    <p:set>
                                      <p:cBhvr>
                                        <p:cTn id="119" dur="1" fill="hold">
                                          <p:stCondLst>
                                            <p:cond delay="0"/>
                                          </p:stCondLst>
                                        </p:cTn>
                                        <p:tgtEl>
                                          <p:spTgt spid="11"/>
                                        </p:tgtEl>
                                        <p:attrNameLst>
                                          <p:attrName>style.visibility</p:attrName>
                                        </p:attrNameLst>
                                      </p:cBhvr>
                                      <p:to>
                                        <p:strVal val="hidden"/>
                                      </p:to>
                                    </p:set>
                                  </p:childTnLst>
                                </p:cTn>
                              </p:par>
                              <p:par>
                                <p:cTn id="120" presetID="1" presetClass="exit" presetSubtype="0" fill="hold" grpId="1" nodeType="withEffect">
                                  <p:stCondLst>
                                    <p:cond delay="0"/>
                                  </p:stCondLst>
                                  <p:childTnLst>
                                    <p:set>
                                      <p:cBhvr>
                                        <p:cTn id="121" dur="1" fill="hold">
                                          <p:stCondLst>
                                            <p:cond delay="0"/>
                                          </p:stCondLst>
                                        </p:cTn>
                                        <p:tgtEl>
                                          <p:spTgt spid="30"/>
                                        </p:tgtEl>
                                        <p:attrNameLst>
                                          <p:attrName>style.visibility</p:attrName>
                                        </p:attrNameLst>
                                      </p:cBhvr>
                                      <p:to>
                                        <p:strVal val="hidden"/>
                                      </p:to>
                                    </p:set>
                                  </p:childTnLst>
                                </p:cTn>
                              </p:par>
                              <p:par>
                                <p:cTn id="122" presetID="1" presetClass="exit" presetSubtype="0" fill="hold" grpId="1" nodeType="withEffect">
                                  <p:stCondLst>
                                    <p:cond delay="0"/>
                                  </p:stCondLst>
                                  <p:childTnLst>
                                    <p:set>
                                      <p:cBhvr>
                                        <p:cTn id="123" dur="1" fill="hold">
                                          <p:stCondLst>
                                            <p:cond delay="0"/>
                                          </p:stCondLst>
                                        </p:cTn>
                                        <p:tgtEl>
                                          <p:spTgt spid="9"/>
                                        </p:tgtEl>
                                        <p:attrNameLst>
                                          <p:attrName>style.visibility</p:attrName>
                                        </p:attrNameLst>
                                      </p:cBhvr>
                                      <p:to>
                                        <p:strVal val="hidden"/>
                                      </p:to>
                                    </p:set>
                                  </p:childTnLst>
                                </p:cTn>
                              </p:par>
                              <p:par>
                                <p:cTn id="124" presetID="1" presetClass="exit" presetSubtype="0" fill="hold" grpId="1" nodeType="withEffect">
                                  <p:stCondLst>
                                    <p:cond delay="0"/>
                                  </p:stCondLst>
                                  <p:childTnLst>
                                    <p:set>
                                      <p:cBhvr>
                                        <p:cTn id="125" dur="1" fill="hold">
                                          <p:stCondLst>
                                            <p:cond delay="0"/>
                                          </p:stCondLst>
                                        </p:cTn>
                                        <p:tgtEl>
                                          <p:spTgt spid="35"/>
                                        </p:tgtEl>
                                        <p:attrNameLst>
                                          <p:attrName>style.visibility</p:attrName>
                                        </p:attrNameLst>
                                      </p:cBhvr>
                                      <p:to>
                                        <p:strVal val="hidden"/>
                                      </p:to>
                                    </p:set>
                                  </p:childTnLst>
                                </p:cTn>
                              </p:par>
                            </p:childTnLst>
                          </p:cTn>
                        </p:par>
                        <p:par>
                          <p:cTn id="126" fill="hold">
                            <p:stCondLst>
                              <p:cond delay="500"/>
                            </p:stCondLst>
                            <p:childTnLst>
                              <p:par>
                                <p:cTn id="127" presetID="10" presetClass="entr" presetSubtype="0" fill="hold" grpId="0" nodeType="afterEffect">
                                  <p:stCondLst>
                                    <p:cond delay="0"/>
                                  </p:stCondLst>
                                  <p:childTnLst>
                                    <p:set>
                                      <p:cBhvr>
                                        <p:cTn id="128" dur="1" fill="hold">
                                          <p:stCondLst>
                                            <p:cond delay="0"/>
                                          </p:stCondLst>
                                        </p:cTn>
                                        <p:tgtEl>
                                          <p:spTgt spid="3"/>
                                        </p:tgtEl>
                                        <p:attrNameLst>
                                          <p:attrName>style.visibility</p:attrName>
                                        </p:attrNameLst>
                                      </p:cBhvr>
                                      <p:to>
                                        <p:strVal val="visible"/>
                                      </p:to>
                                    </p:set>
                                    <p:animEffect transition="in" filter="fade">
                                      <p:cBhvr>
                                        <p:cTn id="129" dur="500"/>
                                        <p:tgtEl>
                                          <p:spTgt spid="3"/>
                                        </p:tgtEl>
                                      </p:cBhvr>
                                    </p:animEffect>
                                  </p:childTnLst>
                                </p:cTn>
                              </p:par>
                              <p:par>
                                <p:cTn id="130" presetID="10" presetClass="entr" presetSubtype="0" fill="hold" nodeType="withEffect">
                                  <p:stCondLst>
                                    <p:cond delay="0"/>
                                  </p:stCondLst>
                                  <p:childTnLst>
                                    <p:set>
                                      <p:cBhvr>
                                        <p:cTn id="131" dur="1" fill="hold">
                                          <p:stCondLst>
                                            <p:cond delay="0"/>
                                          </p:stCondLst>
                                        </p:cTn>
                                        <p:tgtEl>
                                          <p:spTgt spid="10"/>
                                        </p:tgtEl>
                                        <p:attrNameLst>
                                          <p:attrName>style.visibility</p:attrName>
                                        </p:attrNameLst>
                                      </p:cBhvr>
                                      <p:to>
                                        <p:strVal val="visible"/>
                                      </p:to>
                                    </p:set>
                                    <p:animEffect transition="in" filter="fade">
                                      <p:cBhvr>
                                        <p:cTn id="132" dur="500"/>
                                        <p:tgtEl>
                                          <p:spTgt spid="10"/>
                                        </p:tgtEl>
                                      </p:cBhvr>
                                    </p:animEffec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grpId="0" nodeType="clickEffect">
                                  <p:stCondLst>
                                    <p:cond delay="0"/>
                                  </p:stCondLst>
                                  <p:childTnLst>
                                    <p:set>
                                      <p:cBhvr>
                                        <p:cTn id="136" dur="1" fill="hold">
                                          <p:stCondLst>
                                            <p:cond delay="0"/>
                                          </p:stCondLst>
                                        </p:cTn>
                                        <p:tgtEl>
                                          <p:spTgt spid="169"/>
                                        </p:tgtEl>
                                        <p:attrNameLst>
                                          <p:attrName>style.visibility</p:attrName>
                                        </p:attrNameLst>
                                      </p:cBhvr>
                                      <p:to>
                                        <p:strVal val="visible"/>
                                      </p:to>
                                    </p:set>
                                    <p:animEffect transition="in" filter="fade">
                                      <p:cBhvr>
                                        <p:cTn id="137" dur="500"/>
                                        <p:tgtEl>
                                          <p:spTgt spid="169"/>
                                        </p:tgtEl>
                                      </p:cBhvr>
                                    </p:animEffect>
                                  </p:childTnLst>
                                </p:cTn>
                              </p:par>
                            </p:childTnLst>
                          </p:cTn>
                        </p:par>
                        <p:par>
                          <p:cTn id="138" fill="hold">
                            <p:stCondLst>
                              <p:cond delay="500"/>
                            </p:stCondLst>
                            <p:childTnLst>
                              <p:par>
                                <p:cTn id="139" presetID="10" presetClass="entr" presetSubtype="0" fill="hold" nodeType="afterEffect">
                                  <p:stCondLst>
                                    <p:cond delay="0"/>
                                  </p:stCondLst>
                                  <p:childTnLst>
                                    <p:set>
                                      <p:cBhvr>
                                        <p:cTn id="140" dur="1" fill="hold">
                                          <p:stCondLst>
                                            <p:cond delay="0"/>
                                          </p:stCondLst>
                                        </p:cTn>
                                        <p:tgtEl>
                                          <p:spTgt spid="167">
                                            <p:txEl>
                                              <p:pRg st="0" end="0"/>
                                            </p:txEl>
                                          </p:spTgt>
                                        </p:tgtEl>
                                        <p:attrNameLst>
                                          <p:attrName>style.visibility</p:attrName>
                                        </p:attrNameLst>
                                      </p:cBhvr>
                                      <p:to>
                                        <p:strVal val="visible"/>
                                      </p:to>
                                    </p:set>
                                    <p:animEffect transition="in" filter="fade">
                                      <p:cBhvr>
                                        <p:cTn id="141" dur="500"/>
                                        <p:tgtEl>
                                          <p:spTgt spid="167">
                                            <p:txEl>
                                              <p:pRg st="0" end="0"/>
                                            </p:txEl>
                                          </p:spTgt>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168"/>
                                        </p:tgtEl>
                                        <p:attrNameLst>
                                          <p:attrName>style.visibility</p:attrName>
                                        </p:attrNameLst>
                                      </p:cBhvr>
                                      <p:to>
                                        <p:strVal val="visible"/>
                                      </p:to>
                                    </p:set>
                                    <p:animEffect transition="in" filter="fade">
                                      <p:cBhvr>
                                        <p:cTn id="144" dur="500"/>
                                        <p:tgtEl>
                                          <p:spTgt spid="168"/>
                                        </p:tgtEl>
                                      </p:cBhvr>
                                    </p:animEffect>
                                  </p:childTnLst>
                                </p:cTn>
                              </p:par>
                            </p:childTnLst>
                          </p:cTn>
                        </p:par>
                        <p:par>
                          <p:cTn id="145" fill="hold">
                            <p:stCondLst>
                              <p:cond delay="1000"/>
                            </p:stCondLst>
                            <p:childTnLst>
                              <p:par>
                                <p:cTn id="146" presetID="10" presetClass="entr" presetSubtype="0" fill="hold" nodeType="afterEffect">
                                  <p:stCondLst>
                                    <p:cond delay="0"/>
                                  </p:stCondLst>
                                  <p:childTnLst>
                                    <p:set>
                                      <p:cBhvr>
                                        <p:cTn id="147" dur="1" fill="hold">
                                          <p:stCondLst>
                                            <p:cond delay="0"/>
                                          </p:stCondLst>
                                        </p:cTn>
                                        <p:tgtEl>
                                          <p:spTgt spid="167">
                                            <p:txEl>
                                              <p:pRg st="1" end="1"/>
                                            </p:txEl>
                                          </p:spTgt>
                                        </p:tgtEl>
                                        <p:attrNameLst>
                                          <p:attrName>style.visibility</p:attrName>
                                        </p:attrNameLst>
                                      </p:cBhvr>
                                      <p:to>
                                        <p:strVal val="visible"/>
                                      </p:to>
                                    </p:set>
                                    <p:animEffect transition="in" filter="fade">
                                      <p:cBhvr>
                                        <p:cTn id="148" dur="500"/>
                                        <p:tgtEl>
                                          <p:spTgt spid="167">
                                            <p:txEl>
                                              <p:pRg st="1" end="1"/>
                                            </p:txEl>
                                          </p:spTgt>
                                        </p:tgtEl>
                                      </p:cBhvr>
                                    </p:animEffect>
                                  </p:childTnLst>
                                </p:cTn>
                              </p:par>
                            </p:childTnLst>
                          </p:cTn>
                        </p:par>
                        <p:par>
                          <p:cTn id="149" fill="hold">
                            <p:stCondLst>
                              <p:cond delay="1500"/>
                            </p:stCondLst>
                            <p:childTnLst>
                              <p:par>
                                <p:cTn id="150" presetID="10" presetClass="entr" presetSubtype="0" fill="hold" nodeType="afterEffect">
                                  <p:stCondLst>
                                    <p:cond delay="0"/>
                                  </p:stCondLst>
                                  <p:childTnLst>
                                    <p:set>
                                      <p:cBhvr>
                                        <p:cTn id="151" dur="1" fill="hold">
                                          <p:stCondLst>
                                            <p:cond delay="0"/>
                                          </p:stCondLst>
                                        </p:cTn>
                                        <p:tgtEl>
                                          <p:spTgt spid="167">
                                            <p:txEl>
                                              <p:pRg st="2" end="2"/>
                                            </p:txEl>
                                          </p:spTgt>
                                        </p:tgtEl>
                                        <p:attrNameLst>
                                          <p:attrName>style.visibility</p:attrName>
                                        </p:attrNameLst>
                                      </p:cBhvr>
                                      <p:to>
                                        <p:strVal val="visible"/>
                                      </p:to>
                                    </p:set>
                                    <p:animEffect transition="in" filter="fade">
                                      <p:cBhvr>
                                        <p:cTn id="152" dur="500"/>
                                        <p:tgtEl>
                                          <p:spTgt spid="1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8" grpId="1" animBg="1"/>
      <p:bldP spid="9" grpId="0" animBg="1"/>
      <p:bldP spid="9" grpId="1" animBg="1"/>
      <p:bldP spid="11" grpId="0" animBg="1"/>
      <p:bldP spid="11" grpId="1" animBg="1"/>
      <p:bldP spid="30" grpId="0" animBg="1"/>
      <p:bldP spid="30" grpId="1" animBg="1"/>
      <p:bldP spid="31" grpId="0" animBg="1"/>
      <p:bldP spid="31" grpId="1" animBg="1"/>
      <p:bldP spid="32" grpId="0" animBg="1"/>
      <p:bldP spid="33" grpId="0" animBg="1"/>
      <p:bldP spid="33" grpId="1" animBg="1"/>
      <p:bldP spid="34" grpId="0" animBg="1"/>
      <p:bldP spid="34" grpId="1" animBg="1"/>
      <p:bldP spid="35" grpId="0" animBg="1"/>
      <p:bldP spid="35" grpId="1" animBg="1"/>
      <p:bldP spid="36" grpId="0" animBg="1"/>
      <p:bldP spid="36" grpId="1" animBg="1"/>
      <p:bldP spid="6" grpId="0" animBg="1"/>
      <p:bldP spid="6" grpId="1" animBg="1"/>
      <p:bldP spid="7" grpId="0" animBg="1"/>
      <p:bldP spid="72" grpId="0" animBg="1"/>
      <p:bldP spid="72" grpId="1" animBg="1"/>
      <p:bldP spid="37" grpId="0" animBg="1"/>
      <p:bldP spid="168" grpId="0"/>
      <p:bldP spid="169"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AF9C59-14D7-D2A5-009F-E71CB60B78DB}"/>
              </a:ext>
            </a:extLst>
          </p:cNvPr>
          <p:cNvSpPr>
            <a:spLocks noGrp="1"/>
          </p:cNvSpPr>
          <p:nvPr>
            <p:ph type="title"/>
          </p:nvPr>
        </p:nvSpPr>
        <p:spPr/>
        <p:txBody>
          <a:bodyPr/>
          <a:lstStyle/>
          <a:p>
            <a:r>
              <a:rPr lang="en-US" altLang="zh-CN" dirty="0" err="1"/>
              <a:t>Challange</a:t>
            </a:r>
            <a:endParaRPr lang="zh-CN" altLang="en-US" dirty="0"/>
          </a:p>
        </p:txBody>
      </p:sp>
      <p:sp>
        <p:nvSpPr>
          <p:cNvPr id="3" name="内容占位符 2">
            <a:extLst>
              <a:ext uri="{FF2B5EF4-FFF2-40B4-BE49-F238E27FC236}">
                <a16:creationId xmlns:a16="http://schemas.microsoft.com/office/drawing/2014/main" id="{EF96A4EA-1BDF-0C75-0B28-1D0761491B43}"/>
              </a:ext>
            </a:extLst>
          </p:cNvPr>
          <p:cNvSpPr>
            <a:spLocks noGrp="1"/>
          </p:cNvSpPr>
          <p:nvPr>
            <p:ph idx="1"/>
          </p:nvPr>
        </p:nvSpPr>
        <p:spPr>
          <a:xfrm>
            <a:off x="703762" y="1587904"/>
            <a:ext cx="8821238" cy="4840360"/>
          </a:xfrm>
        </p:spPr>
        <p:txBody>
          <a:bodyPr>
            <a:normAutofit/>
          </a:bodyPr>
          <a:lstStyle/>
          <a:p>
            <a:pPr>
              <a:lnSpc>
                <a:spcPct val="100000"/>
              </a:lnSpc>
              <a:spcBef>
                <a:spcPts val="1200"/>
              </a:spcBef>
              <a:buFont typeface="Wingdings" panose="05000000000000000000" pitchFamily="2" charset="2"/>
              <a:buChar char="l"/>
            </a:pPr>
            <a:r>
              <a:rPr lang="en-US" altLang="zh-CN" dirty="0"/>
              <a:t> High memory access cost</a:t>
            </a:r>
          </a:p>
          <a:p>
            <a:pPr>
              <a:lnSpc>
                <a:spcPct val="100000"/>
              </a:lnSpc>
              <a:spcBef>
                <a:spcPts val="1200"/>
              </a:spcBef>
              <a:buFont typeface="Wingdings" panose="05000000000000000000" pitchFamily="2" charset="2"/>
              <a:buChar char="l"/>
            </a:pPr>
            <a:endParaRPr lang="en-US" altLang="zh-CN" dirty="0"/>
          </a:p>
          <a:p>
            <a:pPr>
              <a:lnSpc>
                <a:spcPct val="100000"/>
              </a:lnSpc>
              <a:spcBef>
                <a:spcPts val="1200"/>
              </a:spcBef>
              <a:buFont typeface="Wingdings" panose="05000000000000000000" pitchFamily="2" charset="2"/>
              <a:buChar char="l"/>
            </a:pPr>
            <a:r>
              <a:rPr lang="en-US" altLang="zh-CN" dirty="0"/>
              <a:t> High memory usage</a:t>
            </a:r>
          </a:p>
          <a:p>
            <a:pPr>
              <a:lnSpc>
                <a:spcPct val="100000"/>
              </a:lnSpc>
              <a:spcBef>
                <a:spcPts val="1200"/>
              </a:spcBef>
              <a:buFont typeface="Wingdings" panose="05000000000000000000" pitchFamily="2" charset="2"/>
              <a:buChar char="l"/>
            </a:pPr>
            <a:endParaRPr lang="en-US" altLang="zh-CN" dirty="0"/>
          </a:p>
          <a:p>
            <a:pPr>
              <a:lnSpc>
                <a:spcPct val="100000"/>
              </a:lnSpc>
              <a:spcBef>
                <a:spcPts val="1200"/>
              </a:spcBef>
              <a:buFont typeface="Wingdings" panose="05000000000000000000" pitchFamily="2" charset="2"/>
              <a:buChar char="l"/>
            </a:pPr>
            <a:r>
              <a:rPr lang="en-US" altLang="zh-CN" dirty="0"/>
              <a:t> The distance calculation incurs high cost</a:t>
            </a:r>
          </a:p>
          <a:p>
            <a:pPr>
              <a:lnSpc>
                <a:spcPct val="100000"/>
              </a:lnSpc>
              <a:spcBef>
                <a:spcPts val="1200"/>
              </a:spcBef>
              <a:buFont typeface="Wingdings" panose="05000000000000000000" pitchFamily="2" charset="2"/>
              <a:buChar char="l"/>
            </a:pPr>
            <a:endParaRPr lang="en-US" altLang="zh-CN" dirty="0"/>
          </a:p>
          <a:p>
            <a:pPr>
              <a:lnSpc>
                <a:spcPct val="100000"/>
              </a:lnSpc>
              <a:spcBef>
                <a:spcPts val="1200"/>
              </a:spcBef>
              <a:buFont typeface="Wingdings" panose="05000000000000000000" pitchFamily="2" charset="2"/>
              <a:buChar char="l"/>
            </a:pPr>
            <a:r>
              <a:rPr lang="en-US" altLang="zh-CN" dirty="0"/>
              <a:t> Need an efficient solution for searching for entry points</a:t>
            </a:r>
            <a:endParaRPr lang="zh-CN" altLang="en-US" dirty="0"/>
          </a:p>
        </p:txBody>
      </p:sp>
      <p:sp>
        <p:nvSpPr>
          <p:cNvPr id="28" name="椭圆 27">
            <a:extLst>
              <a:ext uri="{FF2B5EF4-FFF2-40B4-BE49-F238E27FC236}">
                <a16:creationId xmlns:a16="http://schemas.microsoft.com/office/drawing/2014/main" id="{020E754C-541A-5A9F-CF6F-443971A6A4F6}"/>
              </a:ext>
            </a:extLst>
          </p:cNvPr>
          <p:cNvSpPr/>
          <p:nvPr/>
        </p:nvSpPr>
        <p:spPr>
          <a:xfrm>
            <a:off x="7317877" y="1410694"/>
            <a:ext cx="3466099" cy="1244732"/>
          </a:xfrm>
          <a:prstGeom prst="ellipse">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800" b="1" dirty="0">
                <a:solidFill>
                  <a:schemeClr val="tx1"/>
                </a:solidFill>
              </a:rPr>
              <a:t>Dimensionality Reduction</a:t>
            </a:r>
            <a:endParaRPr lang="zh-CN" altLang="en-US" sz="2800" b="1" dirty="0">
              <a:solidFill>
                <a:schemeClr val="tx1"/>
              </a:solidFill>
            </a:endParaRPr>
          </a:p>
        </p:txBody>
      </p:sp>
      <p:sp>
        <p:nvSpPr>
          <p:cNvPr id="29" name="文本框 28">
            <a:extLst>
              <a:ext uri="{FF2B5EF4-FFF2-40B4-BE49-F238E27FC236}">
                <a16:creationId xmlns:a16="http://schemas.microsoft.com/office/drawing/2014/main" id="{9A3B19E6-3273-E141-8B25-68A6B9C776F7}"/>
              </a:ext>
            </a:extLst>
          </p:cNvPr>
          <p:cNvSpPr txBox="1"/>
          <p:nvPr/>
        </p:nvSpPr>
        <p:spPr>
          <a:xfrm>
            <a:off x="1112325" y="2033060"/>
            <a:ext cx="5321030" cy="523220"/>
          </a:xfrm>
          <a:prstGeom prst="rect">
            <a:avLst/>
          </a:prstGeom>
          <a:noFill/>
        </p:spPr>
        <p:txBody>
          <a:bodyPr wrap="square" rtlCol="0">
            <a:spAutoFit/>
          </a:bodyPr>
          <a:lstStyle/>
          <a:p>
            <a:pPr marL="285750" indent="-285750">
              <a:buFont typeface="Wingdings" panose="05000000000000000000" pitchFamily="2" charset="2"/>
              <a:buChar char="ü"/>
            </a:pPr>
            <a:r>
              <a:rPr lang="en-US" altLang="zh-CN" sz="2800" dirty="0">
                <a:solidFill>
                  <a:srgbClr val="00B050"/>
                </a:solidFill>
              </a:rPr>
              <a:t> Each time, read fewer bytes</a:t>
            </a:r>
            <a:endParaRPr lang="zh-CN" altLang="en-US" sz="2800" dirty="0">
              <a:solidFill>
                <a:srgbClr val="00B050"/>
              </a:solidFill>
            </a:endParaRPr>
          </a:p>
        </p:txBody>
      </p:sp>
      <p:sp>
        <p:nvSpPr>
          <p:cNvPr id="30" name="文本框 29">
            <a:extLst>
              <a:ext uri="{FF2B5EF4-FFF2-40B4-BE49-F238E27FC236}">
                <a16:creationId xmlns:a16="http://schemas.microsoft.com/office/drawing/2014/main" id="{5CB3C32C-A883-CD9B-0360-A616BF9F215E}"/>
              </a:ext>
            </a:extLst>
          </p:cNvPr>
          <p:cNvSpPr txBox="1"/>
          <p:nvPr/>
        </p:nvSpPr>
        <p:spPr>
          <a:xfrm>
            <a:off x="1112324" y="4328136"/>
            <a:ext cx="5321031" cy="523220"/>
          </a:xfrm>
          <a:prstGeom prst="rect">
            <a:avLst/>
          </a:prstGeom>
          <a:noFill/>
        </p:spPr>
        <p:txBody>
          <a:bodyPr wrap="square" rtlCol="0">
            <a:spAutoFit/>
          </a:bodyPr>
          <a:lstStyle/>
          <a:p>
            <a:pPr marL="285750" indent="-285750">
              <a:buFont typeface="Wingdings" panose="05000000000000000000" pitchFamily="2" charset="2"/>
              <a:buChar char="ü"/>
            </a:pPr>
            <a:r>
              <a:rPr lang="en-US" altLang="zh-CN" sz="2800" dirty="0">
                <a:solidFill>
                  <a:srgbClr val="00B050"/>
                </a:solidFill>
              </a:rPr>
              <a:t> Fewer floating-point calculations</a:t>
            </a:r>
            <a:endParaRPr lang="zh-CN" altLang="en-US" sz="2800" dirty="0">
              <a:solidFill>
                <a:srgbClr val="00B050"/>
              </a:solidFill>
            </a:endParaRPr>
          </a:p>
        </p:txBody>
      </p:sp>
      <p:sp>
        <p:nvSpPr>
          <p:cNvPr id="31" name="文本框 30">
            <a:extLst>
              <a:ext uri="{FF2B5EF4-FFF2-40B4-BE49-F238E27FC236}">
                <a16:creationId xmlns:a16="http://schemas.microsoft.com/office/drawing/2014/main" id="{35F789DE-9102-D805-94D0-C481FC74CFB5}"/>
              </a:ext>
            </a:extLst>
          </p:cNvPr>
          <p:cNvSpPr txBox="1"/>
          <p:nvPr/>
        </p:nvSpPr>
        <p:spPr>
          <a:xfrm>
            <a:off x="1112325" y="3180598"/>
            <a:ext cx="4254832" cy="523220"/>
          </a:xfrm>
          <a:prstGeom prst="rect">
            <a:avLst/>
          </a:prstGeom>
          <a:noFill/>
        </p:spPr>
        <p:txBody>
          <a:bodyPr wrap="square" rtlCol="0">
            <a:spAutoFit/>
          </a:bodyPr>
          <a:lstStyle/>
          <a:p>
            <a:pPr marL="285750" indent="-285750">
              <a:buFont typeface="Wingdings" panose="05000000000000000000" pitchFamily="2" charset="2"/>
              <a:buChar char="ü"/>
            </a:pPr>
            <a:r>
              <a:rPr lang="en-US" altLang="zh-CN" sz="2800" dirty="0">
                <a:solidFill>
                  <a:srgbClr val="00B050"/>
                </a:solidFill>
              </a:rPr>
              <a:t> Store smaller vectors</a:t>
            </a:r>
            <a:endParaRPr lang="zh-CN" altLang="en-US" sz="2800" dirty="0">
              <a:solidFill>
                <a:srgbClr val="00B050"/>
              </a:solidFill>
            </a:endParaRPr>
          </a:p>
        </p:txBody>
      </p:sp>
      <p:sp>
        <p:nvSpPr>
          <p:cNvPr id="32" name="文本框 31">
            <a:extLst>
              <a:ext uri="{FF2B5EF4-FFF2-40B4-BE49-F238E27FC236}">
                <a16:creationId xmlns:a16="http://schemas.microsoft.com/office/drawing/2014/main" id="{073C5832-5531-ACCD-9515-6B16AA37EEF6}"/>
              </a:ext>
            </a:extLst>
          </p:cNvPr>
          <p:cNvSpPr txBox="1"/>
          <p:nvPr/>
        </p:nvSpPr>
        <p:spPr>
          <a:xfrm>
            <a:off x="1112324" y="5539919"/>
            <a:ext cx="8821238" cy="523220"/>
          </a:xfrm>
          <a:prstGeom prst="rect">
            <a:avLst/>
          </a:prstGeom>
          <a:noFill/>
        </p:spPr>
        <p:txBody>
          <a:bodyPr wrap="square" rtlCol="0">
            <a:spAutoFit/>
          </a:bodyPr>
          <a:lstStyle/>
          <a:p>
            <a:pPr marL="285750" indent="-285750">
              <a:buFont typeface="Wingdings" panose="05000000000000000000" pitchFamily="2" charset="2"/>
              <a:buChar char="ü"/>
            </a:pPr>
            <a:r>
              <a:rPr lang="en-US" altLang="zh-CN" sz="2800" dirty="0">
                <a:solidFill>
                  <a:srgbClr val="00B050"/>
                </a:solidFill>
              </a:rPr>
              <a:t> Use the first few dimensions to search the entry points</a:t>
            </a:r>
            <a:endParaRPr lang="zh-CN" altLang="en-US" sz="2800" dirty="0">
              <a:solidFill>
                <a:srgbClr val="00B050"/>
              </a:solidFill>
            </a:endParaRPr>
          </a:p>
        </p:txBody>
      </p:sp>
      <p:sp>
        <p:nvSpPr>
          <p:cNvPr id="33" name="灯片编号占位符 32">
            <a:extLst>
              <a:ext uri="{FF2B5EF4-FFF2-40B4-BE49-F238E27FC236}">
                <a16:creationId xmlns:a16="http://schemas.microsoft.com/office/drawing/2014/main" id="{B46053B2-0976-9B67-B836-8B9918C43266}"/>
              </a:ext>
            </a:extLst>
          </p:cNvPr>
          <p:cNvSpPr>
            <a:spLocks noGrp="1"/>
          </p:cNvSpPr>
          <p:nvPr>
            <p:ph type="sldNum" sz="quarter" idx="12"/>
          </p:nvPr>
        </p:nvSpPr>
        <p:spPr/>
        <p:txBody>
          <a:bodyPr/>
          <a:lstStyle/>
          <a:p>
            <a:fld id="{565CE74E-AB26-4998-AD42-012C4C1AD076}" type="slidenum">
              <a:rPr lang="zh-CN" altLang="en-US" smtClean="0"/>
              <a:t>5</a:t>
            </a:fld>
            <a:endParaRPr lang="zh-CN" altLang="en-US" dirty="0"/>
          </a:p>
        </p:txBody>
      </p:sp>
    </p:spTree>
    <p:extLst>
      <p:ext uri="{BB962C8B-B14F-4D97-AF65-F5344CB8AC3E}">
        <p14:creationId xmlns:p14="http://schemas.microsoft.com/office/powerpoint/2010/main" val="1774603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500"/>
                                        <p:tgtEl>
                                          <p:spTgt spid="29"/>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childTnLst>
                          </p:cTn>
                        </p:par>
                        <p:par>
                          <p:cTn id="32" fill="hold">
                            <p:stCondLst>
                              <p:cond delay="1000"/>
                            </p:stCondLst>
                            <p:childTnLst>
                              <p:par>
                                <p:cTn id="33" presetID="10" presetClass="entr" presetSubtype="0" fill="hold" grpId="0"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childTnLst>
                          </p:cTn>
                        </p:par>
                        <p:par>
                          <p:cTn id="36" fill="hold">
                            <p:stCondLst>
                              <p:cond delay="1500"/>
                            </p:stCondLst>
                            <p:childTnLst>
                              <p:par>
                                <p:cTn id="37" presetID="10" presetClass="entr" presetSubtype="0" fill="hold" grpId="0"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fade">
                                      <p:cBhvr>
                                        <p:cTn id="3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8" grpId="0" animBg="1"/>
      <p:bldP spid="29" grpId="0"/>
      <p:bldP spid="30" grpId="0"/>
      <p:bldP spid="31" grpId="0"/>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DBACBC-0FFF-6EFE-4F6A-1CBF6205F9CE}"/>
              </a:ext>
            </a:extLst>
          </p:cNvPr>
          <p:cNvSpPr>
            <a:spLocks noGrp="1"/>
          </p:cNvSpPr>
          <p:nvPr>
            <p:ph type="title"/>
          </p:nvPr>
        </p:nvSpPr>
        <p:spPr/>
        <p:txBody>
          <a:bodyPr/>
          <a:lstStyle/>
          <a:p>
            <a:r>
              <a:rPr lang="en-US" altLang="zh-CN" dirty="0"/>
              <a:t>Research Idea</a:t>
            </a:r>
            <a:endParaRPr lang="zh-CN" altLang="en-US" dirty="0"/>
          </a:p>
        </p:txBody>
      </p:sp>
      <p:sp>
        <p:nvSpPr>
          <p:cNvPr id="3" name="内容占位符 2">
            <a:extLst>
              <a:ext uri="{FF2B5EF4-FFF2-40B4-BE49-F238E27FC236}">
                <a16:creationId xmlns:a16="http://schemas.microsoft.com/office/drawing/2014/main" id="{F76BE9D3-6DB2-596A-AB7C-6FD92C8DB551}"/>
              </a:ext>
            </a:extLst>
          </p:cNvPr>
          <p:cNvSpPr>
            <a:spLocks noGrp="1"/>
          </p:cNvSpPr>
          <p:nvPr>
            <p:ph idx="1"/>
          </p:nvPr>
        </p:nvSpPr>
        <p:spPr>
          <a:xfrm>
            <a:off x="581025" y="1160755"/>
            <a:ext cx="11029950" cy="5002632"/>
          </a:xfrm>
        </p:spPr>
        <p:txBody>
          <a:bodyPr>
            <a:normAutofit/>
          </a:bodyPr>
          <a:lstStyle/>
          <a:p>
            <a:r>
              <a:rPr lang="en-US" altLang="zh-CN" b="1" dirty="0">
                <a:solidFill>
                  <a:srgbClr val="900E11"/>
                </a:solidFill>
              </a:rPr>
              <a:t>Reduce the data dimension</a:t>
            </a:r>
            <a:r>
              <a:rPr lang="en-US" altLang="zh-CN" dirty="0"/>
              <a:t>.</a:t>
            </a:r>
          </a:p>
          <a:p>
            <a:r>
              <a:rPr lang="en-US" altLang="zh-CN" dirty="0"/>
              <a:t>Perform the entry point search using first 3 dimensions by </a:t>
            </a:r>
            <a:r>
              <a:rPr lang="en-US" altLang="zh-CN" b="1" dirty="0">
                <a:solidFill>
                  <a:srgbClr val="900E11"/>
                </a:solidFill>
              </a:rPr>
              <a:t>RT Core</a:t>
            </a:r>
            <a:r>
              <a:rPr lang="en-US" altLang="zh-CN" dirty="0"/>
              <a:t>.</a:t>
            </a:r>
          </a:p>
          <a:p>
            <a:r>
              <a:rPr lang="en-US" altLang="zh-CN" dirty="0"/>
              <a:t>Design the </a:t>
            </a:r>
            <a:r>
              <a:rPr lang="en-US" altLang="zh-CN" b="1" dirty="0">
                <a:solidFill>
                  <a:srgbClr val="900E11"/>
                </a:solidFill>
              </a:rPr>
              <a:t>twin-buffer</a:t>
            </a:r>
            <a:r>
              <a:rPr lang="en-US" altLang="zh-CN" dirty="0"/>
              <a:t> to dynamically load full-precision vectors.</a:t>
            </a:r>
            <a:endParaRPr lang="zh-CN" altLang="en-US" dirty="0"/>
          </a:p>
        </p:txBody>
      </p:sp>
      <p:pic>
        <p:nvPicPr>
          <p:cNvPr id="5" name="图片 4">
            <a:extLst>
              <a:ext uri="{FF2B5EF4-FFF2-40B4-BE49-F238E27FC236}">
                <a16:creationId xmlns:a16="http://schemas.microsoft.com/office/drawing/2014/main" id="{44DED94E-061A-8FAC-9B03-8D3B14D84D55}"/>
              </a:ext>
            </a:extLst>
          </p:cNvPr>
          <p:cNvPicPr>
            <a:picLocks noChangeAspect="1"/>
          </p:cNvPicPr>
          <p:nvPr/>
        </p:nvPicPr>
        <p:blipFill>
          <a:blip r:embed="rId3"/>
          <a:stretch>
            <a:fillRect/>
          </a:stretch>
        </p:blipFill>
        <p:spPr>
          <a:xfrm>
            <a:off x="401106" y="3248660"/>
            <a:ext cx="11389788" cy="2579396"/>
          </a:xfrm>
          <a:prstGeom prst="rect">
            <a:avLst/>
          </a:prstGeom>
        </p:spPr>
      </p:pic>
      <p:sp>
        <p:nvSpPr>
          <p:cNvPr id="6" name="矩形 5">
            <a:extLst>
              <a:ext uri="{FF2B5EF4-FFF2-40B4-BE49-F238E27FC236}">
                <a16:creationId xmlns:a16="http://schemas.microsoft.com/office/drawing/2014/main" id="{9166B4D8-3873-58EC-83DD-B94A1296B5E2}"/>
              </a:ext>
            </a:extLst>
          </p:cNvPr>
          <p:cNvSpPr/>
          <p:nvPr/>
        </p:nvSpPr>
        <p:spPr>
          <a:xfrm>
            <a:off x="1515531" y="3259238"/>
            <a:ext cx="4210050" cy="1122897"/>
          </a:xfrm>
          <a:prstGeom prst="rect">
            <a:avLst/>
          </a:prstGeom>
          <a:noFill/>
          <a:ln w="38100">
            <a:solidFill>
              <a:srgbClr val="900E1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97AF2CF7-B7D8-9842-D5AE-970B3FFCFB5A}"/>
              </a:ext>
            </a:extLst>
          </p:cNvPr>
          <p:cNvSpPr/>
          <p:nvPr/>
        </p:nvSpPr>
        <p:spPr>
          <a:xfrm>
            <a:off x="5909735" y="3144937"/>
            <a:ext cx="5791200" cy="1352551"/>
          </a:xfrm>
          <a:prstGeom prst="rect">
            <a:avLst/>
          </a:prstGeom>
          <a:noFill/>
          <a:ln w="38100">
            <a:solidFill>
              <a:srgbClr val="900E1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62F090BE-184E-8A6C-0134-A38B07EBC10B}"/>
              </a:ext>
            </a:extLst>
          </p:cNvPr>
          <p:cNvSpPr/>
          <p:nvPr/>
        </p:nvSpPr>
        <p:spPr>
          <a:xfrm>
            <a:off x="3137432" y="4703394"/>
            <a:ext cx="4015844" cy="1031292"/>
          </a:xfrm>
          <a:prstGeom prst="rect">
            <a:avLst/>
          </a:prstGeom>
          <a:noFill/>
          <a:ln w="38100">
            <a:solidFill>
              <a:srgbClr val="900E1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3113A994-1810-D2C1-5D3B-A86C69D74391}"/>
              </a:ext>
            </a:extLst>
          </p:cNvPr>
          <p:cNvSpPr/>
          <p:nvPr/>
        </p:nvSpPr>
        <p:spPr>
          <a:xfrm>
            <a:off x="7124701" y="4310632"/>
            <a:ext cx="3257550" cy="2092708"/>
          </a:xfrm>
          <a:prstGeom prst="rect">
            <a:avLst/>
          </a:prstGeom>
          <a:noFill/>
          <a:ln w="38100">
            <a:solidFill>
              <a:srgbClr val="900E1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下箭头标注 22">
            <a:extLst>
              <a:ext uri="{FF2B5EF4-FFF2-40B4-BE49-F238E27FC236}">
                <a16:creationId xmlns:a16="http://schemas.microsoft.com/office/drawing/2014/main" id="{1941C346-84C6-A2C7-6411-4375001B4C3E}"/>
              </a:ext>
            </a:extLst>
          </p:cNvPr>
          <p:cNvSpPr/>
          <p:nvPr/>
        </p:nvSpPr>
        <p:spPr>
          <a:xfrm flipV="1">
            <a:off x="8573214" y="5723498"/>
            <a:ext cx="1532284" cy="598561"/>
          </a:xfrm>
          <a:prstGeom prst="downArrowCallout">
            <a:avLst>
              <a:gd name="adj1" fmla="val 19163"/>
              <a:gd name="adj2" fmla="val 25000"/>
              <a:gd name="adj3" fmla="val 25000"/>
              <a:gd name="adj4" fmla="val 56221"/>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tx1"/>
              </a:solidFill>
              <a:latin typeface="Times New Roman" panose="02020603050405020304" pitchFamily="18" charset="0"/>
              <a:cs typeface="Times New Roman" panose="02020603050405020304" pitchFamily="18" charset="0"/>
            </a:endParaRPr>
          </a:p>
          <a:p>
            <a:pPr algn="ctr"/>
            <a:endParaRPr kumimoji="1" lang="zh-CN" altLang="en-US" dirty="0">
              <a:solidFill>
                <a:schemeClr val="tx1"/>
              </a:solidFill>
            </a:endParaRPr>
          </a:p>
        </p:txBody>
      </p:sp>
      <p:sp>
        <p:nvSpPr>
          <p:cNvPr id="11" name="文本框 10">
            <a:extLst>
              <a:ext uri="{FF2B5EF4-FFF2-40B4-BE49-F238E27FC236}">
                <a16:creationId xmlns:a16="http://schemas.microsoft.com/office/drawing/2014/main" id="{AC58A941-EA81-EFB3-5ACC-F3093983571A}"/>
              </a:ext>
            </a:extLst>
          </p:cNvPr>
          <p:cNvSpPr txBox="1"/>
          <p:nvPr/>
        </p:nvSpPr>
        <p:spPr>
          <a:xfrm>
            <a:off x="8692897" y="5952727"/>
            <a:ext cx="1292918" cy="369332"/>
          </a:xfrm>
          <a:prstGeom prst="rect">
            <a:avLst/>
          </a:prstGeom>
          <a:noFill/>
        </p:spPr>
        <p:txBody>
          <a:bodyPr wrap="none" rtlCol="0">
            <a:spAutoFit/>
          </a:bodyPr>
          <a:lstStyle/>
          <a:p>
            <a:r>
              <a:rPr lang="en-US" altLang="zh-CN" dirty="0">
                <a:latin typeface="Times New Roman" panose="02020603050405020304" pitchFamily="18" charset="0"/>
                <a:cs typeface="Times New Roman" panose="02020603050405020304" pitchFamily="18" charset="0"/>
              </a:rPr>
              <a:t>Twin-buffer</a:t>
            </a:r>
          </a:p>
        </p:txBody>
      </p:sp>
      <p:sp>
        <p:nvSpPr>
          <p:cNvPr id="4" name="灯片编号占位符 3">
            <a:extLst>
              <a:ext uri="{FF2B5EF4-FFF2-40B4-BE49-F238E27FC236}">
                <a16:creationId xmlns:a16="http://schemas.microsoft.com/office/drawing/2014/main" id="{484B605C-90C6-898B-A448-B2A8EB9E4168}"/>
              </a:ext>
            </a:extLst>
          </p:cNvPr>
          <p:cNvSpPr>
            <a:spLocks noGrp="1"/>
          </p:cNvSpPr>
          <p:nvPr>
            <p:ph type="sldNum" sz="quarter" idx="12"/>
          </p:nvPr>
        </p:nvSpPr>
        <p:spPr/>
        <p:txBody>
          <a:bodyPr/>
          <a:lstStyle/>
          <a:p>
            <a:fld id="{565CE74E-AB26-4998-AD42-012C4C1AD076}" type="slidenum">
              <a:rPr lang="zh-CN" altLang="en-US" smtClean="0"/>
              <a:t>6</a:t>
            </a:fld>
            <a:endParaRPr lang="zh-CN" altLang="en-US" dirty="0"/>
          </a:p>
        </p:txBody>
      </p:sp>
    </p:spTree>
    <p:extLst>
      <p:ext uri="{BB962C8B-B14F-4D97-AF65-F5344CB8AC3E}">
        <p14:creationId xmlns:p14="http://schemas.microsoft.com/office/powerpoint/2010/main" val="322492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1"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 presetClass="exit"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hidden"/>
                                      </p:to>
                                    </p:se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500"/>
                                        <p:tgtEl>
                                          <p:spTgt spid="3">
                                            <p:txEl>
                                              <p:pRg st="2" end="2"/>
                                            </p:txEl>
                                          </p:spTgt>
                                        </p:tgtEl>
                                      </p:cBhvr>
                                    </p:animEffect>
                                  </p:childTnLst>
                                </p:cTn>
                              </p:par>
                              <p:par>
                                <p:cTn id="29" presetID="1" presetClass="exit" presetSubtype="0" fill="hold" grpId="1" nodeType="withEffect">
                                  <p:stCondLst>
                                    <p:cond delay="0"/>
                                  </p:stCondLst>
                                  <p:childTnLst>
                                    <p:set>
                                      <p:cBhvr>
                                        <p:cTn id="30" dur="1" fill="hold">
                                          <p:stCondLst>
                                            <p:cond delay="0"/>
                                          </p:stCondLst>
                                        </p:cTn>
                                        <p:tgtEl>
                                          <p:spTgt spid="7"/>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8"/>
                                        </p:tgtEl>
                                        <p:attrNameLst>
                                          <p:attrName>style.visibility</p:attrName>
                                        </p:attrNameLst>
                                      </p:cBhvr>
                                      <p:to>
                                        <p:strVal val="hidden"/>
                                      </p:to>
                                    </p:se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P spid="6" grpId="1" animBg="1"/>
      <p:bldP spid="7" grpId="0" animBg="1"/>
      <p:bldP spid="7" grpId="1" animBg="1"/>
      <p:bldP spid="8" grpId="0" animBg="1"/>
      <p:bldP spid="8" grpId="1"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294151-ADAE-BD1D-8285-38BA352E870C}"/>
              </a:ext>
            </a:extLst>
          </p:cNvPr>
          <p:cNvSpPr>
            <a:spLocks noGrp="1"/>
          </p:cNvSpPr>
          <p:nvPr>
            <p:ph type="title"/>
          </p:nvPr>
        </p:nvSpPr>
        <p:spPr/>
        <p:txBody>
          <a:bodyPr/>
          <a:lstStyle/>
          <a:p>
            <a:r>
              <a:rPr lang="en-US" altLang="zh-CN" dirty="0"/>
              <a:t>Dimensionality Reduction</a:t>
            </a:r>
            <a:endParaRPr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85EE6560-18FA-6492-D44D-5FF3EC5017EA}"/>
                  </a:ext>
                </a:extLst>
              </p:cNvPr>
              <p:cNvSpPr>
                <a:spLocks noGrp="1"/>
              </p:cNvSpPr>
              <p:nvPr>
                <p:ph idx="1"/>
              </p:nvPr>
            </p:nvSpPr>
            <p:spPr>
              <a:xfrm>
                <a:off x="600075" y="1005840"/>
                <a:ext cx="11029950" cy="5586755"/>
              </a:xfrm>
            </p:spPr>
            <p:txBody>
              <a:bodyPr>
                <a:normAutofit/>
              </a:bodyPr>
              <a:lstStyle/>
              <a:p>
                <a:r>
                  <a:rPr lang="en-US" altLang="zh-CN" b="1" dirty="0"/>
                  <a:t>Reduction algorithm:</a:t>
                </a:r>
                <a:r>
                  <a:rPr lang="en-US" altLang="zh-CN" dirty="0"/>
                  <a:t>  </a:t>
                </a:r>
                <a:r>
                  <a:rPr lang="en-US" altLang="zh-CN" b="1" i="1" dirty="0">
                    <a:solidFill>
                      <a:srgbClr val="900E11"/>
                    </a:solidFill>
                  </a:rPr>
                  <a:t>PCA</a:t>
                </a:r>
              </a:p>
              <a:p>
                <a:pPr lvl="1"/>
                <a:endParaRPr lang="en-US" altLang="zh-CN" sz="2800" b="1" dirty="0"/>
              </a:p>
              <a:p>
                <a:r>
                  <a:rPr lang="en-US" altLang="zh-CN" b="1" dirty="0"/>
                  <a:t>Dimension selection method:  </a:t>
                </a:r>
                <a:r>
                  <a:rPr lang="en-US" altLang="zh-CN" b="1" i="1" dirty="0">
                    <a:solidFill>
                      <a:srgbClr val="900E11"/>
                    </a:solidFill>
                  </a:rPr>
                  <a:t>Sampling + incremental testing</a:t>
                </a:r>
              </a:p>
              <a:p>
                <a:pPr lvl="1"/>
                <a:endParaRPr lang="en-US" altLang="zh-CN" sz="1800" b="1" dirty="0"/>
              </a:p>
              <a:p>
                <a:pPr lvl="1"/>
                <a:r>
                  <a:rPr lang="en-US" altLang="zh-CN" sz="2800" b="1" dirty="0"/>
                  <a:t>Sampling</a:t>
                </a:r>
                <a:r>
                  <a:rPr lang="en-US" altLang="zh-CN" sz="2800" dirty="0"/>
                  <a:t>: To ensure the expected recall value of </a:t>
                </a:r>
                <a14:m>
                  <m:oMath xmlns:m="http://schemas.openxmlformats.org/officeDocument/2006/math">
                    <m:r>
                      <a:rPr lang="en-US" altLang="zh-CN" sz="2800" b="0" i="1" smtClean="0">
                        <a:latin typeface="Cambria Math" panose="02040503050406030204" pitchFamily="18" charset="0"/>
                      </a:rPr>
                      <m:t>𝜏</m:t>
                    </m:r>
                  </m:oMath>
                </a14:m>
                <a:r>
                  <a:rPr lang="en-US" altLang="zh-CN" sz="2800" dirty="0"/>
                  <a:t>.</a:t>
                </a:r>
              </a:p>
              <a:p>
                <a:pPr lvl="2"/>
                <a:r>
                  <a:rPr lang="en-US" altLang="zh-CN" sz="2800" i="1" dirty="0">
                    <a:solidFill>
                      <a:srgbClr val="900E11"/>
                    </a:solidFill>
                  </a:rPr>
                  <a:t>By </a:t>
                </a:r>
                <a:r>
                  <a:rPr lang="en-US" altLang="zh-CN" sz="2800" i="1" dirty="0" err="1">
                    <a:solidFill>
                      <a:srgbClr val="900E11"/>
                    </a:solidFill>
                  </a:rPr>
                  <a:t>Hoeffding’s</a:t>
                </a:r>
                <a:r>
                  <a:rPr lang="en-US" altLang="zh-CN" sz="2800" i="1" dirty="0">
                    <a:solidFill>
                      <a:srgbClr val="900E11"/>
                    </a:solidFill>
                  </a:rPr>
                  <a:t> inequality</a:t>
                </a:r>
                <a:r>
                  <a:rPr lang="en-US" altLang="zh-CN" sz="2400" dirty="0"/>
                  <a:t>:</a:t>
                </a:r>
              </a:p>
              <a:p>
                <a:pPr marL="457200" lvl="1" indent="0">
                  <a:lnSpc>
                    <a:spcPct val="100000"/>
                  </a:lnSpc>
                  <a:spcAft>
                    <a:spcPts val="1000"/>
                  </a:spcAft>
                  <a:buNone/>
                </a:pPr>
                <a14:m>
                  <m:oMathPara xmlns:m="http://schemas.openxmlformats.org/officeDocument/2006/math">
                    <m:oMathParaPr>
                      <m:jc m:val="centerGroup"/>
                    </m:oMathParaPr>
                    <m:oMath xmlns:m="http://schemas.openxmlformats.org/officeDocument/2006/math">
                      <m:r>
                        <a:rPr lang="en-US" altLang="zh-CN" sz="2800" i="1">
                          <a:latin typeface="Cambria Math" panose="02040503050406030204" pitchFamily="18" charset="0"/>
                        </a:rPr>
                        <m:t>2</m:t>
                      </m:r>
                      <m:func>
                        <m:funcPr>
                          <m:ctrlPr>
                            <a:rPr lang="en-US" altLang="zh-CN" sz="2800" i="1">
                              <a:latin typeface="Cambria Math" panose="02040503050406030204" pitchFamily="18" charset="0"/>
                            </a:rPr>
                          </m:ctrlPr>
                        </m:funcPr>
                        <m:fName>
                          <m:r>
                            <m:rPr>
                              <m:sty m:val="p"/>
                            </m:rPr>
                            <a:rPr lang="en-US" altLang="zh-CN" sz="2800">
                              <a:latin typeface="Cambria Math" panose="02040503050406030204" pitchFamily="18" charset="0"/>
                            </a:rPr>
                            <m:t>exp</m:t>
                          </m:r>
                        </m:fName>
                        <m:e>
                          <m:d>
                            <m:dPr>
                              <m:ctrlPr>
                                <a:rPr lang="en-US" altLang="zh-CN" sz="2800" i="1">
                                  <a:latin typeface="Cambria Math" panose="02040503050406030204" pitchFamily="18" charset="0"/>
                                </a:rPr>
                              </m:ctrlPr>
                            </m:dPr>
                            <m:e>
                              <m:r>
                                <a:rPr lang="en-US" altLang="zh-CN" sz="2800" i="1">
                                  <a:latin typeface="Cambria Math" panose="02040503050406030204" pitchFamily="18" charset="0"/>
                                </a:rPr>
                                <m:t>−2</m:t>
                              </m:r>
                              <m:r>
                                <a:rPr lang="en-US" altLang="zh-CN" sz="2800" i="1">
                                  <a:latin typeface="Cambria Math" panose="02040503050406030204" pitchFamily="18" charset="0"/>
                                </a:rPr>
                                <m:t>𝑡</m:t>
                              </m:r>
                              <m:sSup>
                                <m:sSupPr>
                                  <m:ctrlPr>
                                    <a:rPr lang="en-US" altLang="zh-CN" sz="2800" i="1">
                                      <a:latin typeface="Cambria Math" panose="02040503050406030204" pitchFamily="18" charset="0"/>
                                    </a:rPr>
                                  </m:ctrlPr>
                                </m:sSupPr>
                                <m:e>
                                  <m:r>
                                    <a:rPr lang="en-US" altLang="zh-CN" sz="2800" i="1">
                                      <a:latin typeface="Cambria Math" panose="02040503050406030204" pitchFamily="18" charset="0"/>
                                    </a:rPr>
                                    <m:t>𝜖</m:t>
                                  </m:r>
                                </m:e>
                                <m:sup>
                                  <m:r>
                                    <a:rPr lang="en-US" altLang="zh-CN" sz="2800" i="1">
                                      <a:latin typeface="Cambria Math" panose="02040503050406030204" pitchFamily="18" charset="0"/>
                                    </a:rPr>
                                    <m:t>2</m:t>
                                  </m:r>
                                </m:sup>
                              </m:sSup>
                            </m:e>
                          </m:d>
                        </m:e>
                      </m:func>
                      <m:r>
                        <a:rPr lang="en-US" altLang="zh-CN" sz="2800" i="1">
                          <a:latin typeface="Cambria Math" panose="02040503050406030204" pitchFamily="18" charset="0"/>
                        </a:rPr>
                        <m:t>≤</m:t>
                      </m:r>
                      <m:r>
                        <a:rPr lang="en-US" altLang="zh-CN" sz="2800" i="1">
                          <a:latin typeface="Cambria Math" panose="02040503050406030204" pitchFamily="18" charset="0"/>
                        </a:rPr>
                        <m:t>𝛿</m:t>
                      </m:r>
                      <m:r>
                        <a:rPr lang="en-US" altLang="zh-CN" sz="2800" i="1">
                          <a:latin typeface="Cambria Math" panose="02040503050406030204" pitchFamily="18" charset="0"/>
                        </a:rPr>
                        <m:t> ⇒   </m:t>
                      </m:r>
                      <m:r>
                        <a:rPr lang="en-US" altLang="zh-CN" sz="2800" i="1">
                          <a:latin typeface="Cambria Math" panose="02040503050406030204" pitchFamily="18" charset="0"/>
                        </a:rPr>
                        <m:t>𝑡</m:t>
                      </m:r>
                      <m:r>
                        <a:rPr lang="en-US" altLang="zh-CN" sz="2800" i="1">
                          <a:latin typeface="Cambria Math" panose="02040503050406030204" pitchFamily="18" charset="0"/>
                        </a:rPr>
                        <m:t>≥</m:t>
                      </m:r>
                      <m:f>
                        <m:fPr>
                          <m:ctrlPr>
                            <a:rPr lang="en-US" altLang="zh-CN" sz="2800" i="1">
                              <a:latin typeface="Cambria Math" panose="02040503050406030204" pitchFamily="18" charset="0"/>
                            </a:rPr>
                          </m:ctrlPr>
                        </m:fPr>
                        <m:num>
                          <m:r>
                            <a:rPr lang="en-US" altLang="zh-CN" sz="2800" i="1">
                              <a:latin typeface="Cambria Math" panose="02040503050406030204" pitchFamily="18" charset="0"/>
                            </a:rPr>
                            <m:t>1</m:t>
                          </m:r>
                        </m:num>
                        <m:den>
                          <m:r>
                            <a:rPr lang="en-US" altLang="zh-CN" sz="2800" i="1">
                              <a:latin typeface="Cambria Math" panose="02040503050406030204" pitchFamily="18" charset="0"/>
                            </a:rPr>
                            <m:t>2</m:t>
                          </m:r>
                          <m:sSup>
                            <m:sSupPr>
                              <m:ctrlPr>
                                <a:rPr lang="en-US" altLang="zh-CN" sz="2800" i="1">
                                  <a:latin typeface="Cambria Math" panose="02040503050406030204" pitchFamily="18" charset="0"/>
                                </a:rPr>
                              </m:ctrlPr>
                            </m:sSupPr>
                            <m:e>
                              <m:r>
                                <a:rPr lang="en-US" altLang="zh-CN" sz="2800" i="1">
                                  <a:latin typeface="Cambria Math" panose="02040503050406030204" pitchFamily="18" charset="0"/>
                                </a:rPr>
                                <m:t>𝜖</m:t>
                              </m:r>
                            </m:e>
                            <m:sup>
                              <m:r>
                                <a:rPr lang="en-US" altLang="zh-CN" sz="2800" i="1">
                                  <a:latin typeface="Cambria Math" panose="02040503050406030204" pitchFamily="18" charset="0"/>
                                </a:rPr>
                                <m:t>2</m:t>
                              </m:r>
                            </m:sup>
                          </m:sSup>
                        </m:den>
                      </m:f>
                      <m:r>
                        <m:rPr>
                          <m:sty m:val="p"/>
                        </m:rPr>
                        <a:rPr lang="en-US" altLang="zh-CN" sz="2800">
                          <a:latin typeface="Cambria Math" panose="02040503050406030204" pitchFamily="18" charset="0"/>
                        </a:rPr>
                        <m:t>ln</m:t>
                      </m:r>
                      <m:r>
                        <a:rPr lang="en-US" altLang="zh-CN" sz="2800" i="1">
                          <a:latin typeface="Cambria Math" panose="02040503050406030204" pitchFamily="18" charset="0"/>
                        </a:rPr>
                        <m:t>⁡(</m:t>
                      </m:r>
                      <m:f>
                        <m:fPr>
                          <m:ctrlPr>
                            <a:rPr lang="en-US" altLang="zh-CN" sz="2800" i="1">
                              <a:latin typeface="Cambria Math" panose="02040503050406030204" pitchFamily="18" charset="0"/>
                            </a:rPr>
                          </m:ctrlPr>
                        </m:fPr>
                        <m:num>
                          <m:r>
                            <a:rPr lang="en-US" altLang="zh-CN" sz="2800" i="1">
                              <a:latin typeface="Cambria Math" panose="02040503050406030204" pitchFamily="18" charset="0"/>
                            </a:rPr>
                            <m:t>2</m:t>
                          </m:r>
                        </m:num>
                        <m:den>
                          <m:r>
                            <a:rPr lang="en-US" altLang="zh-CN" sz="2800" i="1">
                              <a:latin typeface="Cambria Math" panose="02040503050406030204" pitchFamily="18" charset="0"/>
                            </a:rPr>
                            <m:t>𝛿</m:t>
                          </m:r>
                        </m:den>
                      </m:f>
                      <m:r>
                        <a:rPr lang="en-US" altLang="zh-CN" sz="2800" i="1">
                          <a:latin typeface="Cambria Math" panose="02040503050406030204" pitchFamily="18" charset="0"/>
                        </a:rPr>
                        <m:t>)</m:t>
                      </m:r>
                    </m:oMath>
                  </m:oMathPara>
                </a14:m>
                <a:endParaRPr lang="en-US" altLang="zh-CN" sz="2800" dirty="0"/>
              </a:p>
              <a:p>
                <a:pPr lvl="1"/>
                <a:endParaRPr lang="en-US" altLang="zh-CN" sz="1800" b="1" dirty="0"/>
              </a:p>
              <a:p>
                <a:pPr lvl="1"/>
                <a:r>
                  <a:rPr lang="en-US" altLang="zh-CN" sz="2800" b="1" dirty="0"/>
                  <a:t>Incremental testing</a:t>
                </a:r>
                <a:r>
                  <a:rPr lang="en-US" altLang="zh-CN" sz="2800" dirty="0"/>
                  <a:t>: </a:t>
                </a:r>
              </a:p>
              <a:p>
                <a:pPr lvl="2"/>
                <a:r>
                  <a:rPr lang="en-US" altLang="zh-CN" sz="2800" dirty="0"/>
                  <a:t>Successively increase the calculation dimensions </a:t>
                </a:r>
              </a:p>
              <a:p>
                <a:pPr lvl="2"/>
                <a:r>
                  <a:rPr lang="en-US" altLang="zh-CN" sz="2800" dirty="0"/>
                  <a:t>Minimum dimension that satisfies the recall.</a:t>
                </a:r>
                <a:endParaRPr lang="zh-CN" altLang="en-US" sz="2800" dirty="0"/>
              </a:p>
            </p:txBody>
          </p:sp>
        </mc:Choice>
        <mc:Fallback xmlns="">
          <p:sp>
            <p:nvSpPr>
              <p:cNvPr id="3" name="内容占位符 2">
                <a:extLst>
                  <a:ext uri="{FF2B5EF4-FFF2-40B4-BE49-F238E27FC236}">
                    <a16:creationId xmlns:a16="http://schemas.microsoft.com/office/drawing/2014/main" id="{85EE6560-18FA-6492-D44D-5FF3EC5017EA}"/>
                  </a:ext>
                </a:extLst>
              </p:cNvPr>
              <p:cNvSpPr>
                <a:spLocks noGrp="1" noRot="1" noChangeAspect="1" noMove="1" noResize="1" noEditPoints="1" noAdjustHandles="1" noChangeArrowheads="1" noChangeShapeType="1" noTextEdit="1"/>
              </p:cNvSpPr>
              <p:nvPr>
                <p:ph idx="1"/>
              </p:nvPr>
            </p:nvSpPr>
            <p:spPr>
              <a:xfrm>
                <a:off x="600075" y="1005840"/>
                <a:ext cx="11029950" cy="5586755"/>
              </a:xfrm>
              <a:blipFill>
                <a:blip r:embed="rId3"/>
                <a:stretch>
                  <a:fillRect l="-994" t="-1747"/>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E02C2C19-E7A3-C3E0-4A2B-D2E5CA2DADBA}"/>
              </a:ext>
            </a:extLst>
          </p:cNvPr>
          <p:cNvSpPr>
            <a:spLocks noGrp="1"/>
          </p:cNvSpPr>
          <p:nvPr>
            <p:ph type="sldNum" sz="quarter" idx="12"/>
          </p:nvPr>
        </p:nvSpPr>
        <p:spPr/>
        <p:txBody>
          <a:bodyPr/>
          <a:lstStyle/>
          <a:p>
            <a:fld id="{565CE74E-AB26-4998-AD42-012C4C1AD076}" type="slidenum">
              <a:rPr lang="zh-CN" altLang="en-US" smtClean="0"/>
              <a:t>7</a:t>
            </a:fld>
            <a:endParaRPr lang="zh-CN" altLang="en-US" dirty="0"/>
          </a:p>
        </p:txBody>
      </p:sp>
    </p:spTree>
    <p:extLst>
      <p:ext uri="{BB962C8B-B14F-4D97-AF65-F5344CB8AC3E}">
        <p14:creationId xmlns:p14="http://schemas.microsoft.com/office/powerpoint/2010/main" val="1172467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5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500"/>
                                        <p:tgtEl>
                                          <p:spTgt spid="3">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fade">
                                      <p:cBhvr>
                                        <p:cTn id="26" dur="500"/>
                                        <p:tgtEl>
                                          <p:spTgt spid="3">
                                            <p:txEl>
                                              <p:pRg st="8" end="8"/>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fade">
                                      <p:cBhvr>
                                        <p:cTn id="29" dur="500"/>
                                        <p:tgtEl>
                                          <p:spTgt spid="3">
                                            <p:txEl>
                                              <p:pRg st="9" end="9"/>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462F9-5634-5458-82D3-A306FACDB62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内容占位符 9">
                <a:extLst>
                  <a:ext uri="{FF2B5EF4-FFF2-40B4-BE49-F238E27FC236}">
                    <a16:creationId xmlns:a16="http://schemas.microsoft.com/office/drawing/2014/main" id="{E25A7A36-FCF8-39EF-02FB-4B7B18841B72}"/>
                  </a:ext>
                </a:extLst>
              </p:cNvPr>
              <p:cNvSpPr>
                <a:spLocks noGrp="1"/>
              </p:cNvSpPr>
              <p:nvPr>
                <p:ph idx="1"/>
              </p:nvPr>
            </p:nvSpPr>
            <p:spPr/>
            <p:txBody>
              <a:bodyPr/>
              <a:lstStyle/>
              <a:p>
                <a:r>
                  <a:rPr lang="en-US" altLang="zh-CN" b="1" dirty="0"/>
                  <a:t>Reduction algorithm:</a:t>
                </a:r>
                <a:r>
                  <a:rPr lang="en-US" altLang="zh-CN" dirty="0"/>
                  <a:t>  </a:t>
                </a:r>
                <a:r>
                  <a:rPr lang="en-US" altLang="zh-CN" b="1" i="1" dirty="0">
                    <a:solidFill>
                      <a:srgbClr val="900E11"/>
                    </a:solidFill>
                  </a:rPr>
                  <a:t>PCA</a:t>
                </a:r>
              </a:p>
              <a:p>
                <a:pPr lvl="1"/>
                <a:endParaRPr lang="en-US" altLang="zh-CN" sz="2800" b="1" dirty="0"/>
              </a:p>
              <a:p>
                <a:r>
                  <a:rPr lang="en-US" altLang="zh-CN" b="1" dirty="0"/>
                  <a:t>Dimension selection method:  </a:t>
                </a:r>
                <a:r>
                  <a:rPr lang="en-US" altLang="zh-CN" b="1" i="1" dirty="0">
                    <a:solidFill>
                      <a:srgbClr val="900E11"/>
                    </a:solidFill>
                  </a:rPr>
                  <a:t>Sampling + incremental testing</a:t>
                </a:r>
              </a:p>
              <a:p>
                <a:pPr lvl="1"/>
                <a:endParaRPr lang="en-US" altLang="zh-CN" sz="1800" b="1" dirty="0"/>
              </a:p>
              <a:p>
                <a:pPr lvl="1"/>
                <a:r>
                  <a:rPr lang="en-US" altLang="zh-CN" sz="2800" b="1" dirty="0"/>
                  <a:t>Sampling</a:t>
                </a:r>
                <a:r>
                  <a:rPr lang="en-US" altLang="zh-CN" sz="2800" dirty="0"/>
                  <a:t>: To ensure the expected recall value of </a:t>
                </a:r>
                <a14:m>
                  <m:oMath xmlns:m="http://schemas.openxmlformats.org/officeDocument/2006/math">
                    <m:r>
                      <a:rPr lang="en-US" altLang="zh-CN" sz="2800" i="1">
                        <a:latin typeface="Cambria Math" panose="02040503050406030204" pitchFamily="18" charset="0"/>
                      </a:rPr>
                      <m:t>𝜏</m:t>
                    </m:r>
                  </m:oMath>
                </a14:m>
                <a:r>
                  <a:rPr lang="en-US" altLang="zh-CN" sz="2800" dirty="0"/>
                  <a:t>.</a:t>
                </a:r>
              </a:p>
              <a:p>
                <a:pPr lvl="2"/>
                <a:r>
                  <a:rPr lang="en-US" altLang="zh-CN" sz="2800" i="1" dirty="0">
                    <a:solidFill>
                      <a:srgbClr val="900E11"/>
                    </a:solidFill>
                  </a:rPr>
                  <a:t>By </a:t>
                </a:r>
                <a:r>
                  <a:rPr lang="en-US" altLang="zh-CN" sz="2800" i="1" dirty="0" err="1">
                    <a:solidFill>
                      <a:srgbClr val="900E11"/>
                    </a:solidFill>
                  </a:rPr>
                  <a:t>Hoeffding’s</a:t>
                </a:r>
                <a:r>
                  <a:rPr lang="en-US" altLang="zh-CN" sz="2800" i="1" dirty="0">
                    <a:solidFill>
                      <a:srgbClr val="900E11"/>
                    </a:solidFill>
                  </a:rPr>
                  <a:t> inequality</a:t>
                </a:r>
                <a:r>
                  <a:rPr lang="en-US" altLang="zh-CN" sz="2400" dirty="0"/>
                  <a:t>:</a:t>
                </a:r>
              </a:p>
              <a:p>
                <a:pPr marL="457200" lvl="1" indent="0">
                  <a:lnSpc>
                    <a:spcPct val="100000"/>
                  </a:lnSpc>
                  <a:spcAft>
                    <a:spcPts val="1000"/>
                  </a:spcAft>
                  <a:buNone/>
                </a:pPr>
                <a14:m>
                  <m:oMathPara xmlns:m="http://schemas.openxmlformats.org/officeDocument/2006/math">
                    <m:oMathParaPr>
                      <m:jc m:val="centerGroup"/>
                    </m:oMathParaPr>
                    <m:oMath xmlns:m="http://schemas.openxmlformats.org/officeDocument/2006/math">
                      <m:r>
                        <a:rPr lang="en-US" altLang="zh-CN" sz="2800" i="1">
                          <a:latin typeface="Cambria Math" panose="02040503050406030204" pitchFamily="18" charset="0"/>
                        </a:rPr>
                        <m:t>2</m:t>
                      </m:r>
                      <m:func>
                        <m:funcPr>
                          <m:ctrlPr>
                            <a:rPr lang="en-US" altLang="zh-CN" sz="2800" i="1">
                              <a:latin typeface="Cambria Math" panose="02040503050406030204" pitchFamily="18" charset="0"/>
                            </a:rPr>
                          </m:ctrlPr>
                        </m:funcPr>
                        <m:fName>
                          <m:r>
                            <m:rPr>
                              <m:sty m:val="p"/>
                            </m:rPr>
                            <a:rPr lang="en-US" altLang="zh-CN" sz="2800">
                              <a:latin typeface="Cambria Math" panose="02040503050406030204" pitchFamily="18" charset="0"/>
                            </a:rPr>
                            <m:t>exp</m:t>
                          </m:r>
                        </m:fName>
                        <m:e>
                          <m:d>
                            <m:dPr>
                              <m:ctrlPr>
                                <a:rPr lang="en-US" altLang="zh-CN" sz="2800" i="1">
                                  <a:latin typeface="Cambria Math" panose="02040503050406030204" pitchFamily="18" charset="0"/>
                                </a:rPr>
                              </m:ctrlPr>
                            </m:dPr>
                            <m:e>
                              <m:r>
                                <a:rPr lang="en-US" altLang="zh-CN" sz="2800" i="1">
                                  <a:latin typeface="Cambria Math" panose="02040503050406030204" pitchFamily="18" charset="0"/>
                                </a:rPr>
                                <m:t>−2</m:t>
                              </m:r>
                              <m:r>
                                <a:rPr lang="en-US" altLang="zh-CN" sz="2800" i="1">
                                  <a:latin typeface="Cambria Math" panose="02040503050406030204" pitchFamily="18" charset="0"/>
                                </a:rPr>
                                <m:t>𝑡</m:t>
                              </m:r>
                              <m:sSup>
                                <m:sSupPr>
                                  <m:ctrlPr>
                                    <a:rPr lang="en-US" altLang="zh-CN" sz="2800" i="1">
                                      <a:latin typeface="Cambria Math" panose="02040503050406030204" pitchFamily="18" charset="0"/>
                                    </a:rPr>
                                  </m:ctrlPr>
                                </m:sSupPr>
                                <m:e>
                                  <m:r>
                                    <a:rPr lang="en-US" altLang="zh-CN" sz="2800" i="1">
                                      <a:latin typeface="Cambria Math" panose="02040503050406030204" pitchFamily="18" charset="0"/>
                                    </a:rPr>
                                    <m:t>𝜖</m:t>
                                  </m:r>
                                </m:e>
                                <m:sup>
                                  <m:r>
                                    <a:rPr lang="en-US" altLang="zh-CN" sz="2800" i="1">
                                      <a:latin typeface="Cambria Math" panose="02040503050406030204" pitchFamily="18" charset="0"/>
                                    </a:rPr>
                                    <m:t>2</m:t>
                                  </m:r>
                                </m:sup>
                              </m:sSup>
                            </m:e>
                          </m:d>
                        </m:e>
                      </m:func>
                      <m:r>
                        <a:rPr lang="en-US" altLang="zh-CN" sz="2800" i="1">
                          <a:latin typeface="Cambria Math" panose="02040503050406030204" pitchFamily="18" charset="0"/>
                        </a:rPr>
                        <m:t>≤</m:t>
                      </m:r>
                      <m:r>
                        <a:rPr lang="en-US" altLang="zh-CN" sz="2800" i="1">
                          <a:latin typeface="Cambria Math" panose="02040503050406030204" pitchFamily="18" charset="0"/>
                        </a:rPr>
                        <m:t>𝛿</m:t>
                      </m:r>
                      <m:r>
                        <a:rPr lang="en-US" altLang="zh-CN" sz="2800" i="1">
                          <a:latin typeface="Cambria Math" panose="02040503050406030204" pitchFamily="18" charset="0"/>
                        </a:rPr>
                        <m:t> ⇒   </m:t>
                      </m:r>
                      <m:r>
                        <a:rPr lang="en-US" altLang="zh-CN" sz="2800" i="1">
                          <a:latin typeface="Cambria Math" panose="02040503050406030204" pitchFamily="18" charset="0"/>
                        </a:rPr>
                        <m:t>𝑡</m:t>
                      </m:r>
                      <m:r>
                        <a:rPr lang="en-US" altLang="zh-CN" sz="2800" i="1">
                          <a:latin typeface="Cambria Math" panose="02040503050406030204" pitchFamily="18" charset="0"/>
                        </a:rPr>
                        <m:t>≥</m:t>
                      </m:r>
                      <m:f>
                        <m:fPr>
                          <m:ctrlPr>
                            <a:rPr lang="en-US" altLang="zh-CN" sz="2800" i="1">
                              <a:latin typeface="Cambria Math" panose="02040503050406030204" pitchFamily="18" charset="0"/>
                            </a:rPr>
                          </m:ctrlPr>
                        </m:fPr>
                        <m:num>
                          <m:r>
                            <a:rPr lang="en-US" altLang="zh-CN" sz="2800" i="1">
                              <a:latin typeface="Cambria Math" panose="02040503050406030204" pitchFamily="18" charset="0"/>
                            </a:rPr>
                            <m:t>1</m:t>
                          </m:r>
                        </m:num>
                        <m:den>
                          <m:r>
                            <a:rPr lang="en-US" altLang="zh-CN" sz="2800" i="1">
                              <a:latin typeface="Cambria Math" panose="02040503050406030204" pitchFamily="18" charset="0"/>
                            </a:rPr>
                            <m:t>2</m:t>
                          </m:r>
                          <m:sSup>
                            <m:sSupPr>
                              <m:ctrlPr>
                                <a:rPr lang="en-US" altLang="zh-CN" sz="2800" i="1">
                                  <a:latin typeface="Cambria Math" panose="02040503050406030204" pitchFamily="18" charset="0"/>
                                </a:rPr>
                              </m:ctrlPr>
                            </m:sSupPr>
                            <m:e>
                              <m:r>
                                <a:rPr lang="en-US" altLang="zh-CN" sz="2800" i="1">
                                  <a:latin typeface="Cambria Math" panose="02040503050406030204" pitchFamily="18" charset="0"/>
                                </a:rPr>
                                <m:t>𝜖</m:t>
                              </m:r>
                            </m:e>
                            <m:sup>
                              <m:r>
                                <a:rPr lang="en-US" altLang="zh-CN" sz="2800" i="1">
                                  <a:latin typeface="Cambria Math" panose="02040503050406030204" pitchFamily="18" charset="0"/>
                                </a:rPr>
                                <m:t>2</m:t>
                              </m:r>
                            </m:sup>
                          </m:sSup>
                        </m:den>
                      </m:f>
                      <m:r>
                        <m:rPr>
                          <m:sty m:val="p"/>
                        </m:rPr>
                        <a:rPr lang="en-US" altLang="zh-CN" sz="2800">
                          <a:latin typeface="Cambria Math" panose="02040503050406030204" pitchFamily="18" charset="0"/>
                        </a:rPr>
                        <m:t>ln</m:t>
                      </m:r>
                      <m:r>
                        <a:rPr lang="en-US" altLang="zh-CN" sz="2800" i="1">
                          <a:latin typeface="Cambria Math" panose="02040503050406030204" pitchFamily="18" charset="0"/>
                        </a:rPr>
                        <m:t>⁡(</m:t>
                      </m:r>
                      <m:f>
                        <m:fPr>
                          <m:ctrlPr>
                            <a:rPr lang="en-US" altLang="zh-CN" sz="2800" i="1">
                              <a:latin typeface="Cambria Math" panose="02040503050406030204" pitchFamily="18" charset="0"/>
                            </a:rPr>
                          </m:ctrlPr>
                        </m:fPr>
                        <m:num>
                          <m:r>
                            <a:rPr lang="en-US" altLang="zh-CN" sz="2800" i="1">
                              <a:latin typeface="Cambria Math" panose="02040503050406030204" pitchFamily="18" charset="0"/>
                            </a:rPr>
                            <m:t>2</m:t>
                          </m:r>
                        </m:num>
                        <m:den>
                          <m:r>
                            <a:rPr lang="en-US" altLang="zh-CN" sz="2800" i="1">
                              <a:latin typeface="Cambria Math" panose="02040503050406030204" pitchFamily="18" charset="0"/>
                            </a:rPr>
                            <m:t>𝛿</m:t>
                          </m:r>
                        </m:den>
                      </m:f>
                      <m:r>
                        <a:rPr lang="en-US" altLang="zh-CN" sz="2800" i="1">
                          <a:latin typeface="Cambria Math" panose="02040503050406030204" pitchFamily="18" charset="0"/>
                        </a:rPr>
                        <m:t>)</m:t>
                      </m:r>
                    </m:oMath>
                  </m:oMathPara>
                </a14:m>
                <a:endParaRPr lang="en-US" altLang="zh-CN" sz="2800" dirty="0"/>
              </a:p>
              <a:p>
                <a:pPr lvl="1"/>
                <a:endParaRPr lang="en-US" altLang="zh-CN" sz="1800" b="1" dirty="0"/>
              </a:p>
              <a:p>
                <a:pPr lvl="1"/>
                <a:r>
                  <a:rPr lang="en-US" altLang="zh-CN" sz="2800" b="1" dirty="0"/>
                  <a:t>Incremental testing</a:t>
                </a:r>
                <a:r>
                  <a:rPr lang="en-US" altLang="zh-CN" sz="2800" dirty="0"/>
                  <a:t>: </a:t>
                </a:r>
              </a:p>
              <a:p>
                <a:pPr lvl="2"/>
                <a:r>
                  <a:rPr lang="en-US" altLang="zh-CN" sz="2800" dirty="0"/>
                  <a:t>Successively increase the calculation dimensions </a:t>
                </a:r>
              </a:p>
              <a:p>
                <a:pPr lvl="2"/>
                <a:r>
                  <a:rPr lang="en-US" altLang="zh-CN" sz="2800" dirty="0"/>
                  <a:t>Minimum dimension that satisfies the recall.</a:t>
                </a:r>
                <a:endParaRPr lang="zh-CN" altLang="en-US" sz="2800" dirty="0"/>
              </a:p>
            </p:txBody>
          </p:sp>
        </mc:Choice>
        <mc:Fallback xmlns="">
          <p:sp>
            <p:nvSpPr>
              <p:cNvPr id="10" name="内容占位符 9">
                <a:extLst>
                  <a:ext uri="{FF2B5EF4-FFF2-40B4-BE49-F238E27FC236}">
                    <a16:creationId xmlns:a16="http://schemas.microsoft.com/office/drawing/2014/main" id="{E25A7A36-FCF8-39EF-02FB-4B7B18841B72}"/>
                  </a:ext>
                </a:extLst>
              </p:cNvPr>
              <p:cNvSpPr>
                <a:spLocks noGrp="1" noRot="1" noChangeAspect="1" noMove="1" noResize="1" noEditPoints="1" noAdjustHandles="1" noChangeArrowheads="1" noChangeShapeType="1" noTextEdit="1"/>
              </p:cNvSpPr>
              <p:nvPr>
                <p:ph idx="1"/>
              </p:nvPr>
            </p:nvSpPr>
            <p:spPr>
              <a:blipFill>
                <a:blip r:embed="rId3"/>
                <a:stretch>
                  <a:fillRect l="-994" t="-1812" b="-227"/>
                </a:stretch>
              </a:blipFill>
            </p:spPr>
            <p:txBody>
              <a:bodyPr/>
              <a:lstStyle/>
              <a:p>
                <a:r>
                  <a:rPr lang="zh-CN" altLang="en-US">
                    <a:noFill/>
                  </a:rPr>
                  <a:t> </a:t>
                </a:r>
              </a:p>
            </p:txBody>
          </p:sp>
        </mc:Fallback>
      </mc:AlternateContent>
      <p:sp>
        <p:nvSpPr>
          <p:cNvPr id="2" name="标题 1">
            <a:extLst>
              <a:ext uri="{FF2B5EF4-FFF2-40B4-BE49-F238E27FC236}">
                <a16:creationId xmlns:a16="http://schemas.microsoft.com/office/drawing/2014/main" id="{C2302521-E8E2-671C-93EA-9B8867F391C4}"/>
              </a:ext>
            </a:extLst>
          </p:cNvPr>
          <p:cNvSpPr>
            <a:spLocks noGrp="1"/>
          </p:cNvSpPr>
          <p:nvPr>
            <p:ph type="title"/>
          </p:nvPr>
        </p:nvSpPr>
        <p:spPr/>
        <p:txBody>
          <a:bodyPr/>
          <a:lstStyle/>
          <a:p>
            <a:r>
              <a:rPr lang="en-US" altLang="zh-CN" dirty="0"/>
              <a:t>Dimensionality Reduction</a:t>
            </a:r>
            <a:endParaRPr lang="zh-CN" altLang="en-US" dirty="0"/>
          </a:p>
        </p:txBody>
      </p:sp>
      <p:sp>
        <p:nvSpPr>
          <p:cNvPr id="6" name="矩形 5">
            <a:extLst>
              <a:ext uri="{FF2B5EF4-FFF2-40B4-BE49-F238E27FC236}">
                <a16:creationId xmlns:a16="http://schemas.microsoft.com/office/drawing/2014/main" id="{1EBE8CD3-F072-E47C-D39C-B63CDA31321C}"/>
              </a:ext>
            </a:extLst>
          </p:cNvPr>
          <p:cNvSpPr/>
          <p:nvPr/>
        </p:nvSpPr>
        <p:spPr>
          <a:xfrm>
            <a:off x="693725" y="2650318"/>
            <a:ext cx="4859067" cy="2780251"/>
          </a:xfrm>
          <a:prstGeom prst="rect">
            <a:avLst/>
          </a:prstGeom>
          <a:solidFill>
            <a:schemeClr val="bg1"/>
          </a:solidFill>
          <a:ln w="38100">
            <a:solidFill>
              <a:srgbClr val="900E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197C6989-1F8D-06E9-04F0-8BB4A775A0C4}"/>
                  </a:ext>
                </a:extLst>
              </p:cNvPr>
              <p:cNvSpPr txBox="1"/>
              <p:nvPr/>
            </p:nvSpPr>
            <p:spPr>
              <a:xfrm>
                <a:off x="806156" y="2823288"/>
                <a:ext cx="4643707" cy="2246769"/>
              </a:xfrm>
              <a:prstGeom prst="rect">
                <a:avLst/>
              </a:prstGeom>
              <a:noFill/>
            </p:spPr>
            <p:txBody>
              <a:bodyPr wrap="none" rtlCol="0">
                <a:spAutoFit/>
              </a:bodyPr>
              <a:lstStyle/>
              <a:p>
                <a:pPr marL="285750" indent="-285750">
                  <a:buFont typeface="Arial" panose="020B0604020202020204" pitchFamily="34" charset="0"/>
                  <a:buChar char="•"/>
                </a:pPr>
                <a:r>
                  <a:rPr kumimoji="1" lang="en-US" altLang="zh-CN" sz="2800" dirty="0">
                    <a:ea typeface="Microsoft YaHei" panose="020B0503020204020204" pitchFamily="34" charset="-122"/>
                  </a:rPr>
                  <a:t>Target recall</a:t>
                </a:r>
                <a:r>
                  <a:rPr kumimoji="1" lang="zh-CN" altLang="en-US" sz="2800" dirty="0">
                    <a:ea typeface="Microsoft YaHei" panose="020B0503020204020204" pitchFamily="34" charset="-122"/>
                  </a:rPr>
                  <a:t>：</a:t>
                </a:r>
                <a14:m>
                  <m:oMath xmlns:m="http://schemas.openxmlformats.org/officeDocument/2006/math">
                    <m:r>
                      <a:rPr kumimoji="1" lang="en-US" altLang="zh-CN" sz="2800" i="1">
                        <a:latin typeface="Cambria Math" panose="02040503050406030204" pitchFamily="18" charset="0"/>
                      </a:rPr>
                      <m:t>𝜏</m:t>
                    </m:r>
                    <m:r>
                      <a:rPr kumimoji="1" lang="en-US" altLang="zh-CN" sz="2800" i="1">
                        <a:latin typeface="Cambria Math" panose="02040503050406030204" pitchFamily="18" charset="0"/>
                      </a:rPr>
                      <m:t>=97%</m:t>
                    </m:r>
                  </m:oMath>
                </a14:m>
                <a:endParaRPr kumimoji="1" lang="en-US" altLang="zh-CN" sz="2800" dirty="0">
                  <a:ea typeface="Microsoft YaHei" panose="020B0503020204020204" pitchFamily="34" charset="-122"/>
                </a:endParaRPr>
              </a:p>
              <a:p>
                <a:pPr marL="285750" indent="-285750">
                  <a:buFont typeface="Arial" panose="020B0604020202020204" pitchFamily="34" charset="0"/>
                  <a:buChar char="•"/>
                </a:pPr>
                <a:r>
                  <a:rPr kumimoji="1" lang="en-US" altLang="zh-CN" sz="2800" dirty="0">
                    <a:ea typeface="Microsoft YaHei" panose="020B0503020204020204" pitchFamily="34" charset="-122"/>
                  </a:rPr>
                  <a:t>Confidence level</a:t>
                </a:r>
                <a:r>
                  <a:rPr kumimoji="1" lang="zh-CN" altLang="en-US" sz="2800" dirty="0">
                    <a:ea typeface="Microsoft YaHei" panose="020B0503020204020204" pitchFamily="34" charset="-122"/>
                  </a:rPr>
                  <a:t>：</a:t>
                </a:r>
                <a14:m>
                  <m:oMath xmlns:m="http://schemas.openxmlformats.org/officeDocument/2006/math">
                    <m:r>
                      <a:rPr kumimoji="1" lang="en-US" altLang="zh-CN" sz="2800" i="1">
                        <a:latin typeface="Cambria Math" panose="02040503050406030204" pitchFamily="18" charset="0"/>
                      </a:rPr>
                      <m:t>𝛼</m:t>
                    </m:r>
                    <m:r>
                      <a:rPr kumimoji="1" lang="en-US" altLang="zh-CN" sz="2800" i="1">
                        <a:latin typeface="Cambria Math" panose="02040503050406030204" pitchFamily="18" charset="0"/>
                      </a:rPr>
                      <m:t>=95%</m:t>
                    </m:r>
                  </m:oMath>
                </a14:m>
                <a:endParaRPr kumimoji="1" lang="en-US" altLang="zh-CN" sz="2800" dirty="0">
                  <a:ea typeface="Microsoft YaHei" panose="020B0503020204020204" pitchFamily="34" charset="-122"/>
                </a:endParaRPr>
              </a:p>
              <a:p>
                <a:pPr marL="285750" indent="-285750">
                  <a:buFont typeface="Arial" panose="020B0604020202020204" pitchFamily="34" charset="0"/>
                  <a:buChar char="•"/>
                </a:pPr>
                <a:r>
                  <a:rPr kumimoji="1" lang="en-US" altLang="zh-CN" sz="2800" dirty="0">
                    <a:ea typeface="Microsoft YaHei" panose="020B0503020204020204" pitchFamily="34" charset="-122"/>
                  </a:rPr>
                  <a:t>Tolerance</a:t>
                </a:r>
                <a:r>
                  <a:rPr kumimoji="1" lang="zh-CN" altLang="en-US" sz="2800" dirty="0">
                    <a:ea typeface="Microsoft YaHei" panose="020B0503020204020204" pitchFamily="34" charset="-122"/>
                  </a:rPr>
                  <a:t>：</a:t>
                </a:r>
                <a14:m>
                  <m:oMath xmlns:m="http://schemas.openxmlformats.org/officeDocument/2006/math">
                    <m:r>
                      <a:rPr kumimoji="1" lang="en-US" altLang="zh-CN" sz="2800" i="1">
                        <a:latin typeface="Cambria Math" panose="02040503050406030204" pitchFamily="18" charset="0"/>
                      </a:rPr>
                      <m:t>𝜖</m:t>
                    </m:r>
                    <m:r>
                      <a:rPr kumimoji="1" lang="en-US" altLang="zh-CN" sz="2800" i="1">
                        <a:latin typeface="Cambria Math" panose="02040503050406030204" pitchFamily="18" charset="0"/>
                      </a:rPr>
                      <m:t>=0.02</m:t>
                    </m:r>
                  </m:oMath>
                </a14:m>
                <a:endParaRPr kumimoji="1" lang="en-US" altLang="zh-CN" sz="2800" dirty="0">
                  <a:ea typeface="Microsoft YaHei" panose="020B0503020204020204" pitchFamily="34" charset="-122"/>
                </a:endParaRPr>
              </a:p>
              <a:p>
                <a:pPr marL="285750" indent="-285750">
                  <a:buFont typeface="Arial" panose="020B0604020202020204" pitchFamily="34" charset="0"/>
                  <a:buChar char="•"/>
                </a:pPr>
                <a:endParaRPr kumimoji="1" lang="zh-CN" altLang="en-US" sz="2800" dirty="0">
                  <a:ea typeface="Microsoft YaHei" panose="020B0503020204020204" pitchFamily="34" charset="-122"/>
                </a:endParaRPr>
              </a:p>
              <a:p>
                <a:endParaRPr kumimoji="1" lang="zh-CN" altLang="en-US" sz="2800" dirty="0"/>
              </a:p>
            </p:txBody>
          </p:sp>
        </mc:Choice>
        <mc:Fallback xmlns="">
          <p:sp>
            <p:nvSpPr>
              <p:cNvPr id="7" name="文本框 6">
                <a:extLst>
                  <a:ext uri="{FF2B5EF4-FFF2-40B4-BE49-F238E27FC236}">
                    <a16:creationId xmlns:a16="http://schemas.microsoft.com/office/drawing/2014/main" id="{197C6989-1F8D-06E9-04F0-8BB4A775A0C4}"/>
                  </a:ext>
                </a:extLst>
              </p:cNvPr>
              <p:cNvSpPr txBox="1">
                <a:spLocks noRot="1" noChangeAspect="1" noMove="1" noResize="1" noEditPoints="1" noAdjustHandles="1" noChangeArrowheads="1" noChangeShapeType="1" noTextEdit="1"/>
              </p:cNvSpPr>
              <p:nvPr/>
            </p:nvSpPr>
            <p:spPr>
              <a:xfrm>
                <a:off x="806156" y="2823288"/>
                <a:ext cx="4643707" cy="2246769"/>
              </a:xfrm>
              <a:prstGeom prst="rect">
                <a:avLst/>
              </a:prstGeom>
              <a:blipFill>
                <a:blip r:embed="rId4"/>
                <a:stretch>
                  <a:fillRect l="-2362" t="-2981"/>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内容占位符 2">
                <a:extLst>
                  <a:ext uri="{FF2B5EF4-FFF2-40B4-BE49-F238E27FC236}">
                    <a16:creationId xmlns:a16="http://schemas.microsoft.com/office/drawing/2014/main" id="{718D55AF-BB5F-8D0A-D8E9-C66D4AD3B0E3}"/>
                  </a:ext>
                </a:extLst>
              </p:cNvPr>
              <p:cNvSpPr txBox="1">
                <a:spLocks/>
              </p:cNvSpPr>
              <p:nvPr/>
            </p:nvSpPr>
            <p:spPr>
              <a:xfrm>
                <a:off x="1119977" y="3884968"/>
                <a:ext cx="4016065" cy="14239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14:m>
                  <m:oMathPara xmlns:m="http://schemas.openxmlformats.org/officeDocument/2006/math">
                    <m:oMathParaPr>
                      <m:jc m:val="centerGroup"/>
                    </m:oMathParaPr>
                    <m:oMath xmlns:m="http://schemas.openxmlformats.org/officeDocument/2006/math">
                      <m:r>
                        <a:rPr lang="en-US" altLang="zh-CN" i="1" smtClean="0">
                          <a:latin typeface="Cambria Math" panose="02040503050406030204" pitchFamily="18" charset="0"/>
                        </a:rPr>
                        <m:t>𝑡</m:t>
                      </m:r>
                      <m:r>
                        <a:rPr lang="en-US" altLang="zh-CN" i="1" smtClean="0">
                          <a:latin typeface="Cambria Math" panose="02040503050406030204" pitchFamily="18" charset="0"/>
                        </a:rPr>
                        <m:t>≥</m:t>
                      </m:r>
                      <m:f>
                        <m:fPr>
                          <m:ctrlPr>
                            <a:rPr lang="en-US" altLang="zh-CN" i="1" smtClean="0">
                              <a:latin typeface="Cambria Math" panose="02040503050406030204" pitchFamily="18" charset="0"/>
                            </a:rPr>
                          </m:ctrlPr>
                        </m:fPr>
                        <m:num>
                          <m:r>
                            <a:rPr lang="en-US" altLang="zh-CN" i="1" smtClean="0">
                              <a:latin typeface="Cambria Math" panose="02040503050406030204" pitchFamily="18" charset="0"/>
                            </a:rPr>
                            <m:t>1</m:t>
                          </m:r>
                        </m:num>
                        <m:den>
                          <m:r>
                            <a:rPr lang="en-US" altLang="zh-CN" i="1" smtClean="0">
                              <a:latin typeface="Cambria Math" panose="02040503050406030204" pitchFamily="18" charset="0"/>
                            </a:rPr>
                            <m:t>2</m:t>
                          </m:r>
                          <m:sSup>
                            <m:sSupPr>
                              <m:ctrlPr>
                                <a:rPr lang="en-US" altLang="zh-CN" i="1" smtClean="0">
                                  <a:latin typeface="Cambria Math" panose="02040503050406030204" pitchFamily="18" charset="0"/>
                                </a:rPr>
                              </m:ctrlPr>
                            </m:sSupPr>
                            <m:e>
                              <m:r>
                                <a:rPr lang="en-US" altLang="zh-CN" i="1" smtClean="0">
                                  <a:latin typeface="Cambria Math" panose="02040503050406030204" pitchFamily="18" charset="0"/>
                                </a:rPr>
                                <m:t>𝜖</m:t>
                              </m:r>
                            </m:e>
                            <m:sup>
                              <m:r>
                                <a:rPr lang="en-US" altLang="zh-CN" i="1" smtClean="0">
                                  <a:latin typeface="Cambria Math" panose="02040503050406030204" pitchFamily="18" charset="0"/>
                                </a:rPr>
                                <m:t>2</m:t>
                              </m:r>
                            </m:sup>
                          </m:sSup>
                        </m:den>
                      </m:f>
                      <m:func>
                        <m:funcPr>
                          <m:ctrlPr>
                            <a:rPr lang="en-US" altLang="zh-CN" i="1" smtClean="0">
                              <a:latin typeface="Cambria Math" panose="02040503050406030204" pitchFamily="18" charset="0"/>
                            </a:rPr>
                          </m:ctrlPr>
                        </m:funcPr>
                        <m:fName>
                          <m:r>
                            <m:rPr>
                              <m:sty m:val="p"/>
                            </m:rPr>
                            <a:rPr lang="en-US" altLang="zh-CN" smtClean="0">
                              <a:latin typeface="Cambria Math" panose="02040503050406030204" pitchFamily="18" charset="0"/>
                            </a:rPr>
                            <m:t>ln</m:t>
                          </m:r>
                        </m:fName>
                        <m:e>
                          <m:d>
                            <m:dPr>
                              <m:ctrlPr>
                                <a:rPr lang="en-US" altLang="zh-CN" i="1" smtClean="0">
                                  <a:latin typeface="Cambria Math" panose="02040503050406030204" pitchFamily="18" charset="0"/>
                                </a:rPr>
                              </m:ctrlPr>
                            </m:dPr>
                            <m:e>
                              <m:f>
                                <m:fPr>
                                  <m:ctrlPr>
                                    <a:rPr lang="en-US" altLang="zh-CN" i="1" smtClean="0">
                                      <a:latin typeface="Cambria Math" panose="02040503050406030204" pitchFamily="18" charset="0"/>
                                    </a:rPr>
                                  </m:ctrlPr>
                                </m:fPr>
                                <m:num>
                                  <m:r>
                                    <a:rPr lang="en-US" altLang="zh-CN" i="1" smtClean="0">
                                      <a:latin typeface="Cambria Math" panose="02040503050406030204" pitchFamily="18" charset="0"/>
                                    </a:rPr>
                                    <m:t>2</m:t>
                                  </m:r>
                                </m:num>
                                <m:den>
                                  <m:r>
                                    <a:rPr lang="en-US" altLang="zh-CN" i="1" smtClean="0">
                                      <a:latin typeface="Cambria Math" panose="02040503050406030204" pitchFamily="18" charset="0"/>
                                    </a:rPr>
                                    <m:t>𝛿</m:t>
                                  </m:r>
                                </m:den>
                              </m:f>
                            </m:e>
                          </m:d>
                        </m:e>
                      </m:func>
                      <m:r>
                        <a:rPr lang="en-US" altLang="zh-CN" i="1" smtClean="0">
                          <a:latin typeface="Cambria Math" panose="02040503050406030204" pitchFamily="18" charset="0"/>
                        </a:rPr>
                        <m:t>   =  4616</m:t>
                      </m:r>
                    </m:oMath>
                  </m:oMathPara>
                </a14:m>
                <a:endParaRPr lang="en-US" altLang="zh-CN" dirty="0"/>
              </a:p>
              <a:p>
                <a:endParaRPr lang="en-US" altLang="zh-CN" dirty="0"/>
              </a:p>
            </p:txBody>
          </p:sp>
        </mc:Choice>
        <mc:Fallback xmlns="">
          <p:sp>
            <p:nvSpPr>
              <p:cNvPr id="8" name="内容占位符 2">
                <a:extLst>
                  <a:ext uri="{FF2B5EF4-FFF2-40B4-BE49-F238E27FC236}">
                    <a16:creationId xmlns:a16="http://schemas.microsoft.com/office/drawing/2014/main" id="{718D55AF-BB5F-8D0A-D8E9-C66D4AD3B0E3}"/>
                  </a:ext>
                </a:extLst>
              </p:cNvPr>
              <p:cNvSpPr txBox="1">
                <a:spLocks noRot="1" noChangeAspect="1" noMove="1" noResize="1" noEditPoints="1" noAdjustHandles="1" noChangeArrowheads="1" noChangeShapeType="1" noTextEdit="1"/>
              </p:cNvSpPr>
              <p:nvPr/>
            </p:nvSpPr>
            <p:spPr>
              <a:xfrm>
                <a:off x="1119977" y="3884968"/>
                <a:ext cx="4016065" cy="1423987"/>
              </a:xfrm>
              <a:prstGeom prst="rect">
                <a:avLst/>
              </a:prstGeom>
              <a:blipFill>
                <a:blip r:embed="rId5"/>
                <a:stretch>
                  <a:fillRect/>
                </a:stretch>
              </a:blipFill>
            </p:spPr>
            <p:txBody>
              <a:bodyPr/>
              <a:lstStyle/>
              <a:p>
                <a:r>
                  <a:rPr lang="zh-CN" altLang="en-US">
                    <a:noFill/>
                  </a:rPr>
                  <a:t> </a:t>
                </a:r>
              </a:p>
            </p:txBody>
          </p:sp>
        </mc:Fallback>
      </mc:AlternateContent>
      <p:sp>
        <p:nvSpPr>
          <p:cNvPr id="9" name="矩形 8">
            <a:extLst>
              <a:ext uri="{FF2B5EF4-FFF2-40B4-BE49-F238E27FC236}">
                <a16:creationId xmlns:a16="http://schemas.microsoft.com/office/drawing/2014/main" id="{1E36F5ED-2801-801C-72D5-2081C75F16BE}"/>
              </a:ext>
            </a:extLst>
          </p:cNvPr>
          <p:cNvSpPr/>
          <p:nvPr/>
        </p:nvSpPr>
        <p:spPr>
          <a:xfrm>
            <a:off x="6515099" y="3551554"/>
            <a:ext cx="2200275" cy="981418"/>
          </a:xfrm>
          <a:prstGeom prst="rect">
            <a:avLst/>
          </a:prstGeom>
          <a:noFill/>
          <a:ln w="38100">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灯片编号占位符 3">
            <a:extLst>
              <a:ext uri="{FF2B5EF4-FFF2-40B4-BE49-F238E27FC236}">
                <a16:creationId xmlns:a16="http://schemas.microsoft.com/office/drawing/2014/main" id="{CDE0BF46-BE40-BA49-17A2-FBDD9BA6EFEA}"/>
              </a:ext>
            </a:extLst>
          </p:cNvPr>
          <p:cNvSpPr>
            <a:spLocks noGrp="1"/>
          </p:cNvSpPr>
          <p:nvPr>
            <p:ph type="sldNum" sz="quarter" idx="12"/>
          </p:nvPr>
        </p:nvSpPr>
        <p:spPr/>
        <p:txBody>
          <a:bodyPr/>
          <a:lstStyle/>
          <a:p>
            <a:fld id="{565CE74E-AB26-4998-AD42-012C4C1AD076}" type="slidenum">
              <a:rPr lang="zh-CN" altLang="en-US" smtClean="0"/>
              <a:t>8</a:t>
            </a:fld>
            <a:endParaRPr lang="zh-CN" altLang="en-US" dirty="0"/>
          </a:p>
        </p:txBody>
      </p:sp>
      <p:sp>
        <p:nvSpPr>
          <p:cNvPr id="18" name="梯形 17">
            <a:extLst>
              <a:ext uri="{FF2B5EF4-FFF2-40B4-BE49-F238E27FC236}">
                <a16:creationId xmlns:a16="http://schemas.microsoft.com/office/drawing/2014/main" id="{F4E33398-314E-3E01-48B4-C19DC1C97886}"/>
              </a:ext>
            </a:extLst>
          </p:cNvPr>
          <p:cNvSpPr/>
          <p:nvPr/>
        </p:nvSpPr>
        <p:spPr>
          <a:xfrm rot="5400000">
            <a:off x="4657725" y="3562204"/>
            <a:ext cx="2754628" cy="960119"/>
          </a:xfrm>
          <a:prstGeom prst="trapezoid">
            <a:avLst>
              <a:gd name="adj" fmla="val 91672"/>
            </a:avLst>
          </a:prstGeom>
          <a:gradFill>
            <a:gsLst>
              <a:gs pos="0">
                <a:schemeClr val="bg1">
                  <a:lumMod val="75000"/>
                </a:schemeClr>
              </a:gs>
              <a:gs pos="100000">
                <a:schemeClr val="bg1"/>
              </a:gs>
            </a:gsLst>
            <a:lin ang="5400000" scaled="1"/>
          </a:gradFill>
          <a:ln w="38100">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5029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500"/>
                                        <p:tgtEl>
                                          <p:spTgt spid="18"/>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right)">
                                      <p:cBhvr>
                                        <p:cTn id="15" dur="500"/>
                                        <p:tgtEl>
                                          <p:spTgt spid="6"/>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right)">
                                      <p:cBhvr>
                                        <p:cTn id="18" dur="500"/>
                                        <p:tgtEl>
                                          <p:spTgt spid="7"/>
                                        </p:tgtEl>
                                      </p:cBhvr>
                                    </p:animEffect>
                                  </p:childTnLst>
                                </p:cTn>
                              </p:par>
                              <p:par>
                                <p:cTn id="19" presetID="22" presetClass="entr" presetSubtype="2"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right)">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9FBBD32-39D4-1D54-B33D-661D0DB0FAB3}"/>
              </a:ext>
            </a:extLst>
          </p:cNvPr>
          <p:cNvSpPr>
            <a:spLocks noGrp="1"/>
          </p:cNvSpPr>
          <p:nvPr>
            <p:ph type="title"/>
          </p:nvPr>
        </p:nvSpPr>
        <p:spPr/>
        <p:txBody>
          <a:bodyPr/>
          <a:lstStyle/>
          <a:p>
            <a:r>
              <a:rPr lang="en-US" altLang="zh-CN" dirty="0"/>
              <a:t>Dimensionality Reduction</a:t>
            </a:r>
            <a:endParaRPr lang="zh-CN" altLang="en-US" dirty="0"/>
          </a:p>
        </p:txBody>
      </p:sp>
      <p:pic>
        <p:nvPicPr>
          <p:cNvPr id="4" name="图片 3">
            <a:extLst>
              <a:ext uri="{FF2B5EF4-FFF2-40B4-BE49-F238E27FC236}">
                <a16:creationId xmlns:a16="http://schemas.microsoft.com/office/drawing/2014/main" id="{351BA41A-E248-75ED-2BE4-B8322D8924B4}"/>
              </a:ext>
            </a:extLst>
          </p:cNvPr>
          <p:cNvPicPr>
            <a:picLocks noChangeAspect="1"/>
          </p:cNvPicPr>
          <p:nvPr/>
        </p:nvPicPr>
        <p:blipFill>
          <a:blip r:embed="rId3"/>
          <a:stretch>
            <a:fillRect/>
          </a:stretch>
        </p:blipFill>
        <p:spPr>
          <a:xfrm>
            <a:off x="1032886" y="1485901"/>
            <a:ext cx="9518700" cy="3084436"/>
          </a:xfrm>
          <a:prstGeom prst="rect">
            <a:avLst/>
          </a:prstGeom>
        </p:spPr>
      </p:pic>
      <p:sp>
        <p:nvSpPr>
          <p:cNvPr id="5" name="灯片编号占位符 4">
            <a:extLst>
              <a:ext uri="{FF2B5EF4-FFF2-40B4-BE49-F238E27FC236}">
                <a16:creationId xmlns:a16="http://schemas.microsoft.com/office/drawing/2014/main" id="{DA412F10-4636-292D-E81E-5BDF602C10C0}"/>
              </a:ext>
            </a:extLst>
          </p:cNvPr>
          <p:cNvSpPr>
            <a:spLocks noGrp="1"/>
          </p:cNvSpPr>
          <p:nvPr>
            <p:ph type="sldNum" sz="quarter" idx="12"/>
          </p:nvPr>
        </p:nvSpPr>
        <p:spPr/>
        <p:txBody>
          <a:bodyPr/>
          <a:lstStyle/>
          <a:p>
            <a:fld id="{565CE74E-AB26-4998-AD42-012C4C1AD076}" type="slidenum">
              <a:rPr lang="zh-CN" altLang="en-US" smtClean="0"/>
              <a:t>9</a:t>
            </a:fld>
            <a:endParaRPr lang="zh-CN" altLang="en-US" dirty="0"/>
          </a:p>
        </p:txBody>
      </p:sp>
      <p:sp>
        <p:nvSpPr>
          <p:cNvPr id="7" name="矩形 6">
            <a:extLst>
              <a:ext uri="{FF2B5EF4-FFF2-40B4-BE49-F238E27FC236}">
                <a16:creationId xmlns:a16="http://schemas.microsoft.com/office/drawing/2014/main" id="{1BD0B73F-CF34-6FDB-688E-762718B3ACBF}"/>
              </a:ext>
            </a:extLst>
          </p:cNvPr>
          <p:cNvSpPr/>
          <p:nvPr/>
        </p:nvSpPr>
        <p:spPr>
          <a:xfrm>
            <a:off x="0" y="5108405"/>
            <a:ext cx="12192000" cy="777240"/>
          </a:xfrm>
          <a:prstGeom prst="rect">
            <a:avLst/>
          </a:prstGeom>
          <a:solidFill>
            <a:srgbClr val="900E11"/>
          </a:solidFill>
          <a:ln>
            <a:solidFill>
              <a:srgbClr val="900E1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t>Different Datasets Can Significantly Reduce the Dimensionality.</a:t>
            </a:r>
            <a:endParaRPr lang="zh-CN" altLang="en-US" sz="3200" b="1" dirty="0"/>
          </a:p>
        </p:txBody>
      </p:sp>
    </p:spTree>
    <p:extLst>
      <p:ext uri="{BB962C8B-B14F-4D97-AF65-F5344CB8AC3E}">
        <p14:creationId xmlns:p14="http://schemas.microsoft.com/office/powerpoint/2010/main" val="4030667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22045</TotalTime>
  <Words>3440</Words>
  <Application>Microsoft Macintosh PowerPoint</Application>
  <PresentationFormat>宽屏</PresentationFormat>
  <Paragraphs>366</Paragraphs>
  <Slides>26</Slides>
  <Notes>26</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26</vt:i4>
      </vt:variant>
    </vt:vector>
  </HeadingPairs>
  <TitlesOfParts>
    <vt:vector size="40" baseType="lpstr">
      <vt:lpstr>等线</vt:lpstr>
      <vt:lpstr>宋体</vt:lpstr>
      <vt:lpstr>Microsoft YaHei</vt:lpstr>
      <vt:lpstr>Microsoft YaHei</vt:lpstr>
      <vt:lpstr>Times New Roman Bold</vt:lpstr>
      <vt:lpstr>Times New Roman Regular</vt:lpstr>
      <vt:lpstr>Arial</vt:lpstr>
      <vt:lpstr>Calibri</vt:lpstr>
      <vt:lpstr>Cambria Math</vt:lpstr>
      <vt:lpstr>Georgia</vt:lpstr>
      <vt:lpstr>MV Boli</vt:lpstr>
      <vt:lpstr>Times New Roman</vt:lpstr>
      <vt:lpstr>Wingdings</vt:lpstr>
      <vt:lpstr>WPS</vt:lpstr>
      <vt:lpstr>PARS: Optimizing High-Dimensional Vector Search with Dimensional Reduction and Ray Tracing Core</vt:lpstr>
      <vt:lpstr>Vector Search is Important</vt:lpstr>
      <vt:lpstr>ANN Search</vt:lpstr>
      <vt:lpstr>Graph-based ANN Search</vt:lpstr>
      <vt:lpstr>Challange</vt:lpstr>
      <vt:lpstr>Research Idea</vt:lpstr>
      <vt:lpstr>Dimensionality Reduction</vt:lpstr>
      <vt:lpstr>Dimensionality Reduction</vt:lpstr>
      <vt:lpstr>Dimensionality Reduction</vt:lpstr>
      <vt:lpstr>3D-Based Entry Point Selection</vt:lpstr>
      <vt:lpstr>RT Core Acceleration</vt:lpstr>
      <vt:lpstr>RT Core Acceleration</vt:lpstr>
      <vt:lpstr>RT Core Acceleration</vt:lpstr>
      <vt:lpstr>RT Core Acceleration</vt:lpstr>
      <vt:lpstr>Twin-buffer</vt:lpstr>
      <vt:lpstr>Twin-buffer</vt:lpstr>
      <vt:lpstr>Twin-buffer</vt:lpstr>
      <vt:lpstr>Twin-buffer</vt:lpstr>
      <vt:lpstr>Evaluation</vt:lpstr>
      <vt:lpstr>QPS-Recall</vt:lpstr>
      <vt:lpstr>Results on Larger Datasets</vt:lpstr>
      <vt:lpstr>Memory Usage</vt:lpstr>
      <vt:lpstr>Runtime Breakdown</vt:lpstr>
      <vt:lpstr>Twin-buffer</vt:lpstr>
      <vt:lpstr>Conclusion</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win10</dc:creator>
  <cp:lastModifiedBy>一凌 马</cp:lastModifiedBy>
  <cp:revision>492</cp:revision>
  <dcterms:created xsi:type="dcterms:W3CDTF">2023-08-09T12:44:00Z</dcterms:created>
  <dcterms:modified xsi:type="dcterms:W3CDTF">2026-06-24T05:20:40Z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2052-12.1.0.21915</vt:lpwstr>
  </property>
</Properties>
</file>